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256" r:id="rId2"/>
    <p:sldId id="354" r:id="rId3"/>
    <p:sldId id="435" r:id="rId4"/>
    <p:sldId id="344" r:id="rId5"/>
    <p:sldId id="433" r:id="rId6"/>
    <p:sldId id="432" r:id="rId7"/>
    <p:sldId id="265" r:id="rId8"/>
    <p:sldId id="263" r:id="rId9"/>
    <p:sldId id="264" r:id="rId10"/>
    <p:sldId id="430" r:id="rId11"/>
    <p:sldId id="431" r:id="rId12"/>
    <p:sldId id="288" r:id="rId13"/>
    <p:sldId id="343" r:id="rId14"/>
    <p:sldId id="434" r:id="rId15"/>
    <p:sldId id="292" r:id="rId16"/>
    <p:sldId id="295" r:id="rId17"/>
    <p:sldId id="353" r:id="rId18"/>
    <p:sldId id="293" r:id="rId19"/>
    <p:sldId id="258" r:id="rId20"/>
    <p:sldId id="260" r:id="rId21"/>
    <p:sldId id="261" r:id="rId22"/>
    <p:sldId id="259" r:id="rId23"/>
    <p:sldId id="266" r:id="rId24"/>
    <p:sldId id="267" r:id="rId25"/>
    <p:sldId id="271" r:id="rId26"/>
    <p:sldId id="269" r:id="rId27"/>
    <p:sldId id="342" r:id="rId28"/>
    <p:sldId id="279" r:id="rId29"/>
    <p:sldId id="338" r:id="rId30"/>
    <p:sldId id="273" r:id="rId31"/>
    <p:sldId id="436" r:id="rId32"/>
    <p:sldId id="437" r:id="rId33"/>
    <p:sldId id="275" r:id="rId34"/>
    <p:sldId id="438" r:id="rId35"/>
    <p:sldId id="439" r:id="rId36"/>
    <p:sldId id="340" r:id="rId37"/>
    <p:sldId id="274" r:id="rId38"/>
    <p:sldId id="276" r:id="rId39"/>
    <p:sldId id="277" r:id="rId40"/>
    <p:sldId id="278" r:id="rId41"/>
    <p:sldId id="341" r:id="rId42"/>
    <p:sldId id="280" r:id="rId43"/>
    <p:sldId id="281" r:id="rId44"/>
    <p:sldId id="440" r:id="rId45"/>
    <p:sldId id="345" r:id="rId46"/>
    <p:sldId id="283" r:id="rId47"/>
    <p:sldId id="346" r:id="rId48"/>
    <p:sldId id="286" r:id="rId49"/>
    <p:sldId id="287" r:id="rId50"/>
    <p:sldId id="347" r:id="rId51"/>
    <p:sldId id="299" r:id="rId52"/>
    <p:sldId id="300" r:id="rId53"/>
    <p:sldId id="348" r:id="rId54"/>
    <p:sldId id="302" r:id="rId55"/>
    <p:sldId id="349" r:id="rId56"/>
    <p:sldId id="305" r:id="rId57"/>
    <p:sldId id="309" r:id="rId58"/>
    <p:sldId id="310" r:id="rId59"/>
    <p:sldId id="308" r:id="rId60"/>
    <p:sldId id="307" r:id="rId61"/>
    <p:sldId id="350" r:id="rId62"/>
    <p:sldId id="312" r:id="rId63"/>
    <p:sldId id="351" r:id="rId64"/>
    <p:sldId id="313" r:id="rId65"/>
    <p:sldId id="315" r:id="rId66"/>
    <p:sldId id="316" r:id="rId67"/>
    <p:sldId id="317" r:id="rId68"/>
    <p:sldId id="318" r:id="rId69"/>
    <p:sldId id="319" r:id="rId70"/>
    <p:sldId id="320" r:id="rId71"/>
    <p:sldId id="352" r:id="rId72"/>
    <p:sldId id="322" r:id="rId73"/>
    <p:sldId id="323" r:id="rId74"/>
    <p:sldId id="355" r:id="rId75"/>
    <p:sldId id="356" r:id="rId76"/>
    <p:sldId id="358" r:id="rId77"/>
    <p:sldId id="359" r:id="rId78"/>
    <p:sldId id="425" r:id="rId79"/>
    <p:sldId id="426" r:id="rId80"/>
    <p:sldId id="428" r:id="rId81"/>
    <p:sldId id="429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EB6"/>
    <a:srgbClr val="227447"/>
    <a:srgbClr val="FFC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obotr.org/gida-ve-paketleme-endustrisi-icin-7-robotik-uygulama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Önemli Değil Excel için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678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085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517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235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111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539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33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52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866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484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2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4813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670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5699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9252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378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38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669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093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601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7051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032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067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303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6192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3179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0390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82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555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4365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3712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604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336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6318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0105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5753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0887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5361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145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2276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7714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6405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59513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079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  <a:p>
            <a:r>
              <a:rPr lang="tr-TR" dirty="0">
                <a:hlinkClick r:id="rId3"/>
              </a:rPr>
              <a:t>http://robotr.org/gida-ve-paketleme-endustrisi-icin-7-robotik-uygulama/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8881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567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050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Properties and Computer-Aided Engineering of Food Processing Systems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464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291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20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uP-PHAHE78M&amp;list=PL587E12CFE1977F0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rriyet.com.tr/teknoloji/endustri-4-0-nedir-ve-ne-anlama-gelmektedir-4080635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rpaulsingh.com/learning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faS0JXosdRU&amp;list=PLADEOERvB68u-jE659G0O4pXeFwCnooQp&amp;index=7&amp;t=0s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2616198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50000"/>
              </a:lnSpc>
            </a:pPr>
            <a:r>
              <a:rPr lang="tr-TR" sz="2600" dirty="0"/>
              <a:t>Gıda Mühendisliği Bölümü</a:t>
            </a:r>
          </a:p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335EB6"/>
                </a:solidFill>
              </a:rPr>
              <a:t>Prof. Dr. Farhan ALFİN</a:t>
            </a:r>
            <a:r>
              <a:rPr lang="tr-TR" sz="2600" dirty="0">
                <a:solidFill>
                  <a:srgbClr val="002060"/>
                </a:solidFill>
              </a:rPr>
              <a:t>		</a:t>
            </a:r>
            <a:r>
              <a:rPr lang="tr-TR" sz="3000" dirty="0">
                <a:solidFill>
                  <a:srgbClr val="002060"/>
                </a:solidFill>
              </a:rPr>
              <a:t>2019-2020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59692A4-BCF9-401A-91E8-80E8BA5A8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7B5F7A5-4D23-4344-9D64-A996A7BCD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34" y="0"/>
            <a:ext cx="2133266" cy="213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 lnSpcReduction="10000"/>
          </a:bodyPr>
          <a:lstStyle/>
          <a:p>
            <a:pPr fontAlgn="base">
              <a:lnSpc>
                <a:spcPct val="150000"/>
              </a:lnSpc>
            </a:pPr>
            <a:r>
              <a:rPr lang="tr-TR" sz="2800" dirty="0"/>
              <a:t>George D. </a:t>
            </a:r>
            <a:r>
              <a:rPr lang="tr-TR" sz="2800" dirty="0" err="1"/>
              <a:t>Saravacos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dirty="0" err="1"/>
              <a:t>Zacharias</a:t>
            </a:r>
            <a:r>
              <a:rPr lang="tr-TR" dirty="0"/>
              <a:t> B. </a:t>
            </a:r>
            <a:r>
              <a:rPr lang="tr-TR" dirty="0" err="1"/>
              <a:t>Maroulis</a:t>
            </a:r>
            <a:endParaRPr lang="tr-TR" sz="2800" dirty="0"/>
          </a:p>
          <a:p>
            <a:pPr fontAlgn="base">
              <a:lnSpc>
                <a:spcPct val="150000"/>
              </a:lnSpc>
            </a:pPr>
            <a:r>
              <a:rPr lang="tr-TR" sz="2800" dirty="0"/>
              <a:t>2011 </a:t>
            </a:r>
          </a:p>
          <a:p>
            <a:pPr fontAlgn="base">
              <a:lnSpc>
                <a:spcPct val="150000"/>
              </a:lnSpc>
            </a:pPr>
            <a:r>
              <a:rPr lang="tr-TR" sz="2800" b="1" dirty="0" err="1"/>
              <a:t>Food</a:t>
            </a:r>
            <a:r>
              <a:rPr lang="tr-TR" sz="2800" b="1" dirty="0"/>
              <a:t> </a:t>
            </a:r>
            <a:r>
              <a:rPr lang="tr-TR" sz="2800" b="1" dirty="0" err="1"/>
              <a:t>Process</a:t>
            </a:r>
            <a:r>
              <a:rPr lang="tr-TR" sz="2800" b="1" dirty="0"/>
              <a:t> </a:t>
            </a:r>
            <a:r>
              <a:rPr lang="tr-TR" sz="2800" b="1" dirty="0" err="1"/>
              <a:t>Engineering</a:t>
            </a:r>
            <a:r>
              <a:rPr lang="tr-TR" sz="2800" b="1" dirty="0"/>
              <a:t> Operations, </a:t>
            </a:r>
          </a:p>
          <a:p>
            <a:pPr>
              <a:lnSpc>
                <a:spcPct val="150000"/>
              </a:lnSpc>
            </a:pPr>
            <a:r>
              <a:rPr lang="tr-TR" sz="2800" b="1" dirty="0" err="1"/>
              <a:t>Chapter</a:t>
            </a:r>
            <a:r>
              <a:rPr lang="tr-TR" sz="2800" b="1" dirty="0"/>
              <a:t> 16. </a:t>
            </a:r>
            <a:r>
              <a:rPr lang="tr-TR" dirty="0" err="1"/>
              <a:t>Spreadsheet</a:t>
            </a:r>
            <a:r>
              <a:rPr lang="tr-TR" dirty="0"/>
              <a:t> Applications</a:t>
            </a:r>
          </a:p>
          <a:p>
            <a:pPr>
              <a:lnSpc>
                <a:spcPct val="150000"/>
              </a:lnSpc>
            </a:pPr>
            <a:r>
              <a:rPr lang="tr-TR" sz="2800" dirty="0" err="1"/>
              <a:t>Marcel</a:t>
            </a:r>
            <a:r>
              <a:rPr lang="tr-TR" sz="2800" dirty="0"/>
              <a:t> </a:t>
            </a:r>
            <a:r>
              <a:rPr lang="tr-TR" sz="2800" dirty="0" err="1"/>
              <a:t>Dekker</a:t>
            </a:r>
            <a:r>
              <a:rPr lang="tr-TR" sz="2800" dirty="0"/>
              <a:t>, </a:t>
            </a:r>
            <a:r>
              <a:rPr lang="tr-TR" sz="2800" dirty="0" err="1"/>
              <a:t>Inc</a:t>
            </a:r>
            <a:endParaRPr lang="tr-TR" sz="2800" b="1" dirty="0"/>
          </a:p>
          <a:p>
            <a:pPr fontAlgn="base"/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FB68D17-DC2C-4981-AC36-0800A7386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154" y="685800"/>
            <a:ext cx="3603129" cy="540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73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Christopher</a:t>
            </a:r>
            <a:r>
              <a:rPr lang="tr-TR" dirty="0"/>
              <a:t> G.J. Baker</a:t>
            </a:r>
          </a:p>
          <a:p>
            <a:pPr fontAlgn="base"/>
            <a:r>
              <a:rPr lang="en-US" dirty="0"/>
              <a:t>Handbook of Food Factory Design</a:t>
            </a:r>
            <a:endParaRPr lang="tr-TR" dirty="0"/>
          </a:p>
          <a:p>
            <a:pPr fontAlgn="base"/>
            <a:r>
              <a:rPr lang="tr-TR" sz="2800" dirty="0"/>
              <a:t>2013</a:t>
            </a:r>
          </a:p>
          <a:p>
            <a:pPr fontAlgn="base"/>
            <a:r>
              <a:rPr lang="en-US" dirty="0"/>
              <a:t>10 Use of Computers in the Design of Food-Manufacturing Facilities</a:t>
            </a: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F396C1-E0F9-4D4F-B712-5C04AB64B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07" y="685799"/>
            <a:ext cx="3871109" cy="549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88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r>
              <a:rPr lang="tr-TR" sz="2800" dirty="0"/>
              <a:t>R. Paul Singh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Dennis</a:t>
            </a:r>
            <a:r>
              <a:rPr lang="tr-TR" sz="2800" dirty="0"/>
              <a:t> R. </a:t>
            </a:r>
            <a:r>
              <a:rPr lang="tr-TR" sz="2800" dirty="0" err="1"/>
              <a:t>Heldman</a:t>
            </a:r>
            <a:endParaRPr lang="tr-TR" sz="2800" dirty="0"/>
          </a:p>
          <a:p>
            <a:pPr fontAlgn="base"/>
            <a:r>
              <a:rPr lang="tr-TR" sz="2800" dirty="0"/>
              <a:t>Çeviri Editörü: Prof. Dr. Taner Baysal, Doç. Dr. Filiz </a:t>
            </a:r>
            <a:r>
              <a:rPr lang="tr-TR" sz="2800" dirty="0" err="1"/>
              <a:t>İçier</a:t>
            </a:r>
            <a:r>
              <a:rPr lang="tr-TR" sz="2800" dirty="0"/>
              <a:t>.</a:t>
            </a:r>
          </a:p>
          <a:p>
            <a:pPr fontAlgn="base"/>
            <a:r>
              <a:rPr lang="tr-TR" sz="2800" dirty="0"/>
              <a:t>2014,</a:t>
            </a:r>
          </a:p>
          <a:p>
            <a:pPr fontAlgn="base"/>
            <a:r>
              <a:rPr lang="tr-TR" sz="2800" dirty="0"/>
              <a:t>Gıda Mühendisliğine Giriş</a:t>
            </a:r>
          </a:p>
          <a:p>
            <a:pPr fontAlgn="base"/>
            <a:r>
              <a:rPr lang="tr-TR" sz="2800" dirty="0"/>
              <a:t>5. Basımdan Çeviri</a:t>
            </a:r>
          </a:p>
          <a:p>
            <a:pPr fontAlgn="base"/>
            <a:r>
              <a:rPr lang="tr-TR" sz="2800" dirty="0"/>
              <a:t>Nobel Akademik Yayıncılık Eğitim Danışmanlık.</a:t>
            </a:r>
          </a:p>
          <a:p>
            <a:pPr fontAlgn="base"/>
            <a:endParaRPr lang="tr-TR" sz="28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17492C9-BA3D-4054-8E47-89429E889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279" y="685800"/>
            <a:ext cx="4305793" cy="606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28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r>
              <a:rPr lang="tr-TR" sz="2800" dirty="0"/>
              <a:t>R. Paul Singh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Augusto</a:t>
            </a:r>
            <a:r>
              <a:rPr lang="tr-TR" sz="2800" dirty="0"/>
              <a:t> G. </a:t>
            </a:r>
            <a:r>
              <a:rPr lang="tr-TR" sz="2800" dirty="0" err="1"/>
              <a:t>Medina</a:t>
            </a:r>
            <a:endParaRPr lang="tr-TR" sz="2800" dirty="0"/>
          </a:p>
          <a:p>
            <a:pPr fontAlgn="base"/>
            <a:r>
              <a:rPr lang="tr-TR" sz="2800" dirty="0"/>
              <a:t>2014,</a:t>
            </a:r>
          </a:p>
          <a:p>
            <a:pPr fontAlgn="base"/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D03F12B-3470-4322-BBCC-0B50D8395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279" y="685800"/>
            <a:ext cx="37909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27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r>
              <a:rPr lang="tr-TR" dirty="0"/>
              <a:t>Arun S. </a:t>
            </a:r>
            <a:r>
              <a:rPr lang="tr-TR" dirty="0" err="1"/>
              <a:t>Mujumdar</a:t>
            </a:r>
            <a:endParaRPr lang="tr-TR" dirty="0"/>
          </a:p>
          <a:p>
            <a:r>
              <a:rPr lang="tr-TR" dirty="0"/>
              <a:t>2014</a:t>
            </a:r>
          </a:p>
          <a:p>
            <a:r>
              <a:rPr lang="tr-TR" b="1" dirty="0" err="1"/>
              <a:t>Handbook</a:t>
            </a:r>
            <a:r>
              <a:rPr lang="tr-TR" b="1" dirty="0"/>
              <a:t> of </a:t>
            </a:r>
            <a:r>
              <a:rPr lang="tr-TR" b="1" dirty="0" err="1"/>
              <a:t>Industrial</a:t>
            </a:r>
            <a:r>
              <a:rPr lang="tr-TR" b="1" dirty="0"/>
              <a:t> </a:t>
            </a:r>
            <a:r>
              <a:rPr lang="tr-TR" b="1" dirty="0" err="1"/>
              <a:t>Drying</a:t>
            </a:r>
            <a:endParaRPr lang="tr-TR" b="1" dirty="0"/>
          </a:p>
          <a:p>
            <a:r>
              <a:rPr lang="tr-TR" dirty="0"/>
              <a:t>5 </a:t>
            </a:r>
            <a:r>
              <a:rPr lang="tr-TR" dirty="0" err="1"/>
              <a:t>Spreadsheet-Aided</a:t>
            </a:r>
            <a:r>
              <a:rPr lang="tr-TR" dirty="0"/>
              <a:t> </a:t>
            </a:r>
            <a:r>
              <a:rPr lang="tr-TR" dirty="0" err="1"/>
              <a:t>Dryer</a:t>
            </a:r>
            <a:r>
              <a:rPr lang="tr-TR" dirty="0"/>
              <a:t> Design</a:t>
            </a:r>
          </a:p>
          <a:p>
            <a:endParaRPr lang="tr-TR" b="1" dirty="0"/>
          </a:p>
          <a:p>
            <a:endParaRPr lang="tr-TR" sz="2800" dirty="0"/>
          </a:p>
          <a:p>
            <a:pPr fontAlgn="base"/>
            <a:endParaRPr lang="tr-TR" sz="2800" dirty="0"/>
          </a:p>
        </p:txBody>
      </p:sp>
      <p:pic>
        <p:nvPicPr>
          <p:cNvPr id="2050" name="Picture 2" descr="Handbook of Industrial Drying book cover">
            <a:extLst>
              <a:ext uri="{FF2B5EF4-FFF2-40B4-BE49-F238E27FC236}">
                <a16:creationId xmlns:a16="http://schemas.microsoft.com/office/drawing/2014/main" id="{D5B0809D-C7B7-4489-8876-4DA28D9A8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621" y="514349"/>
            <a:ext cx="4203936" cy="544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5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/>
          <a:lstStyle/>
          <a:p>
            <a:r>
              <a:rPr lang="tr-TR" dirty="0"/>
              <a:t>Bu Derste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3678601"/>
          </a:xfrm>
        </p:spPr>
        <p:txBody>
          <a:bodyPr anchor="t" anchorCtr="0">
            <a:normAutofit lnSpcReduction="10000"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Microsoft Excel 2016</a:t>
            </a:r>
          </a:p>
          <a:p>
            <a:pPr lvl="1"/>
            <a:r>
              <a:rPr lang="tr-TR" sz="2400" dirty="0"/>
              <a:t>Termodinamik					Reaksiyon kinetiği</a:t>
            </a:r>
          </a:p>
          <a:p>
            <a:pPr lvl="1"/>
            <a:r>
              <a:rPr lang="tr-TR" sz="2400" dirty="0"/>
              <a:t>Kütle ve enerji denkliği			Kütle ve ısı aktarması</a:t>
            </a:r>
          </a:p>
          <a:p>
            <a:pPr lvl="1"/>
            <a:r>
              <a:rPr lang="tr-TR" sz="2400" dirty="0"/>
              <a:t>Faz denkliği						Akışkan akışı</a:t>
            </a:r>
          </a:p>
          <a:p>
            <a:pPr lvl="1"/>
            <a:endParaRPr lang="tr-TR" sz="2400" dirty="0"/>
          </a:p>
          <a:p>
            <a:r>
              <a:rPr lang="tr-TR" sz="2800" dirty="0">
                <a:solidFill>
                  <a:srgbClr val="0070C0"/>
                </a:solidFill>
              </a:rPr>
              <a:t>Microsoft Word 2016</a:t>
            </a:r>
          </a:p>
          <a:p>
            <a:r>
              <a:rPr lang="tr-TR" sz="2800" dirty="0">
                <a:solidFill>
                  <a:srgbClr val="227447"/>
                </a:solidFill>
              </a:rPr>
              <a:t>Microsoft Visio 2016</a:t>
            </a:r>
          </a:p>
          <a:p>
            <a:endParaRPr lang="tr-TR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1105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920071"/>
          </a:xfrm>
        </p:spPr>
        <p:txBody>
          <a:bodyPr/>
          <a:lstStyle/>
          <a:p>
            <a:r>
              <a:rPr lang="tr-TR" dirty="0"/>
              <a:t>Bu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931302"/>
          </a:xfrm>
        </p:spPr>
        <p:txBody>
          <a:bodyPr anchor="t" anchorCtr="0">
            <a:normAutofit/>
          </a:bodyPr>
          <a:lstStyle/>
          <a:p>
            <a:r>
              <a:rPr lang="tr-TR" sz="2800" dirty="0"/>
              <a:t>Giriş</a:t>
            </a:r>
          </a:p>
          <a:p>
            <a:r>
              <a:rPr lang="tr-TR" sz="2800" dirty="0"/>
              <a:t>Microsoft Excel 2016</a:t>
            </a:r>
          </a:p>
          <a:p>
            <a:pPr lvl="1"/>
            <a:r>
              <a:rPr lang="tr-TR" sz="2800" dirty="0">
                <a:solidFill>
                  <a:srgbClr val="FF0000"/>
                </a:solidFill>
              </a:rPr>
              <a:t>1. Başlangıç</a:t>
            </a:r>
            <a:endParaRPr lang="tr-TR" sz="2800" dirty="0"/>
          </a:p>
          <a:p>
            <a:pPr lvl="2"/>
            <a:r>
              <a:rPr lang="tr-TR" sz="2800" dirty="0">
                <a:solidFill>
                  <a:srgbClr val="00B050"/>
                </a:solidFill>
              </a:rPr>
              <a:t>1.1 Microsoft Excel Yazılımı</a:t>
            </a:r>
          </a:p>
          <a:p>
            <a:pPr lvl="3"/>
            <a:r>
              <a:rPr lang="tr-TR" sz="2800" dirty="0"/>
              <a:t>1.1.1 </a:t>
            </a:r>
            <a:r>
              <a:rPr lang="tr-TR" sz="2800" dirty="0" err="1"/>
              <a:t>Arayüz</a:t>
            </a:r>
            <a:endParaRPr lang="tr-TR" sz="2800" dirty="0"/>
          </a:p>
          <a:p>
            <a:pPr lvl="3"/>
            <a:r>
              <a:rPr lang="tr-TR" sz="2800" dirty="0"/>
              <a:t>1.1.2 Klavye </a:t>
            </a:r>
            <a:r>
              <a:rPr lang="tr-TR" sz="2800" dirty="0" err="1"/>
              <a:t>Kısayolları</a:t>
            </a:r>
            <a:endParaRPr lang="tr-TR" sz="2800" dirty="0"/>
          </a:p>
          <a:p>
            <a:pPr lvl="3"/>
            <a:r>
              <a:rPr lang="tr-TR" sz="2800" dirty="0"/>
              <a:t>1.1.3 Yardım</a:t>
            </a:r>
          </a:p>
          <a:p>
            <a:endParaRPr lang="tr-TR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37122"/>
          </a:xfrm>
        </p:spPr>
        <p:txBody>
          <a:bodyPr anchor="t" anchorCtr="0">
            <a:normAutofit/>
          </a:bodyPr>
          <a:lstStyle/>
          <a:p>
            <a:r>
              <a:rPr lang="tr-TR" sz="2600" dirty="0">
                <a:solidFill>
                  <a:srgbClr val="FF0000"/>
                </a:solidFill>
              </a:rPr>
              <a:t>2. Temel İşlemler</a:t>
            </a:r>
          </a:p>
          <a:p>
            <a:pPr lvl="1"/>
            <a:r>
              <a:rPr lang="tr-TR" sz="2600" dirty="0">
                <a:solidFill>
                  <a:srgbClr val="00B050"/>
                </a:solidFill>
              </a:rPr>
              <a:t>2.1 Yeni belge açma</a:t>
            </a:r>
          </a:p>
          <a:p>
            <a:pPr lvl="1"/>
            <a:r>
              <a:rPr lang="tr-TR" sz="2600" dirty="0">
                <a:solidFill>
                  <a:srgbClr val="00B050"/>
                </a:solidFill>
              </a:rPr>
              <a:t>2.2 Var olan belgeyi açma</a:t>
            </a:r>
          </a:p>
          <a:p>
            <a:pPr lvl="1"/>
            <a:r>
              <a:rPr lang="tr-TR" sz="2600" dirty="0">
                <a:solidFill>
                  <a:srgbClr val="00B050"/>
                </a:solidFill>
              </a:rPr>
              <a:t>2.3 Birden fazla belge ile çalışma</a:t>
            </a:r>
          </a:p>
          <a:p>
            <a:pPr lvl="1"/>
            <a:r>
              <a:rPr lang="nn-NO" sz="2600" dirty="0">
                <a:solidFill>
                  <a:srgbClr val="00B050"/>
                </a:solidFill>
              </a:rPr>
              <a:t>2.5. Elektronik tablo işlemleri</a:t>
            </a:r>
          </a:p>
          <a:p>
            <a:pPr lvl="2"/>
            <a:r>
              <a:rPr lang="tr-TR" sz="2600" dirty="0"/>
              <a:t>2.5.1. Hücreler arasında ilerleme </a:t>
            </a:r>
          </a:p>
          <a:p>
            <a:pPr lvl="2"/>
            <a:r>
              <a:rPr lang="tr-TR" sz="2600" dirty="0"/>
              <a:t>2.5.2. Hücre, satır ve sütun seçme </a:t>
            </a:r>
          </a:p>
          <a:p>
            <a:pPr lvl="2"/>
            <a:r>
              <a:rPr lang="it-IT" sz="2600" dirty="0"/>
              <a:t>2.5.3. Hücrelere veri girme </a:t>
            </a:r>
          </a:p>
          <a:p>
            <a:endParaRPr lang="it-IT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938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832203-4EF5-4379-9A95-98A9A44A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dirty="0"/>
              <a:t>Giriş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9E1368-E621-496E-AC68-EEAFDE14F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83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Gıda endüstrisinde </a:t>
            </a:r>
            <a:r>
              <a:rPr lang="tr-TR" sz="2800" dirty="0">
                <a:solidFill>
                  <a:srgbClr val="C00000"/>
                </a:solidFill>
              </a:rPr>
              <a:t>bilgisayar destekli mühendislik kullanımı </a:t>
            </a:r>
            <a:r>
              <a:rPr lang="tr-TR" sz="2800" dirty="0">
                <a:solidFill>
                  <a:schemeClr val="tx2"/>
                </a:solidFill>
              </a:rPr>
              <a:t>için potansiyel (mümkün) alanlar çok geniştir ve </a:t>
            </a:r>
            <a:r>
              <a:rPr lang="tr-TR" sz="2800" dirty="0">
                <a:solidFill>
                  <a:srgbClr val="FF0000"/>
                </a:solidFill>
              </a:rPr>
              <a:t>tasarımdan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entegre gıda işleme sistemlerinin çalıştırmasına </a:t>
            </a:r>
            <a:r>
              <a:rPr lang="tr-TR" sz="2800" dirty="0">
                <a:solidFill>
                  <a:schemeClr val="tx2"/>
                </a:solidFill>
              </a:rPr>
              <a:t>kadar değişmektedir.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7030A0"/>
                </a:solidFill>
              </a:rPr>
              <a:t>Bilgisayarlar</a:t>
            </a:r>
            <a:r>
              <a:rPr lang="tr-TR" sz="2800" dirty="0">
                <a:solidFill>
                  <a:schemeClr val="tx2"/>
                </a:solidFill>
              </a:rPr>
              <a:t>, gıda bilimcisi ve gıda mühendisinin sayısız alternatiften </a:t>
            </a:r>
            <a:r>
              <a:rPr lang="tr-TR" sz="2800" dirty="0">
                <a:solidFill>
                  <a:srgbClr val="FF0000"/>
                </a:solidFill>
              </a:rPr>
              <a:t>bir prosesin en etkili tasarımı </a:t>
            </a:r>
            <a:r>
              <a:rPr lang="tr-TR" sz="2800" dirty="0">
                <a:solidFill>
                  <a:schemeClr val="tx2"/>
                </a:solidFill>
              </a:rPr>
              <a:t>veya çalışma </a:t>
            </a:r>
            <a:r>
              <a:rPr lang="tr-TR" sz="2800" dirty="0" err="1">
                <a:solidFill>
                  <a:schemeClr val="tx2"/>
                </a:solidFill>
              </a:rPr>
              <a:t>modunu</a:t>
            </a:r>
            <a:r>
              <a:rPr lang="tr-TR" sz="2800" dirty="0">
                <a:solidFill>
                  <a:schemeClr val="tx2"/>
                </a:solidFill>
              </a:rPr>
              <a:t> sistematik ve verimli bir şekilde </a:t>
            </a:r>
            <a:r>
              <a:rPr lang="tr-TR" sz="2800" dirty="0">
                <a:solidFill>
                  <a:srgbClr val="00B050"/>
                </a:solidFill>
              </a:rPr>
              <a:t>seçmesine</a:t>
            </a:r>
            <a:r>
              <a:rPr lang="tr-TR" sz="2800" dirty="0">
                <a:solidFill>
                  <a:schemeClr val="tx2"/>
                </a:solidFill>
              </a:rPr>
              <a:t> izin verebilir.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54D6468-B486-498E-9E8B-72E4086BAAFB}"/>
              </a:ext>
            </a:extLst>
          </p:cNvPr>
          <p:cNvSpPr/>
          <p:nvPr/>
        </p:nvSpPr>
        <p:spPr>
          <a:xfrm>
            <a:off x="2473377" y="4706911"/>
            <a:ext cx="2548328" cy="14197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70C0"/>
                </a:solidFill>
              </a:rPr>
              <a:t>Tasarım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2C1A5CB-54BE-4AB3-9FB2-8CD921799E3C}"/>
              </a:ext>
            </a:extLst>
          </p:cNvPr>
          <p:cNvSpPr/>
          <p:nvPr/>
        </p:nvSpPr>
        <p:spPr>
          <a:xfrm>
            <a:off x="6580682" y="4706911"/>
            <a:ext cx="3282846" cy="14197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FF0000"/>
                </a:solidFill>
              </a:rPr>
              <a:t>Çalıştırma</a:t>
            </a:r>
          </a:p>
        </p:txBody>
      </p:sp>
    </p:spTree>
    <p:extLst>
      <p:ext uri="{BB962C8B-B14F-4D97-AF65-F5344CB8AC3E}">
        <p14:creationId xmlns:p14="http://schemas.microsoft.com/office/powerpoint/2010/main" val="254031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8710"/>
            <a:ext cx="10018713" cy="1533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Kaynaklar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02543"/>
            <a:ext cx="10018713" cy="3888657"/>
          </a:xfrm>
        </p:spPr>
        <p:txBody>
          <a:bodyPr anchor="t" anchorCtr="0">
            <a:normAutofit/>
          </a:bodyPr>
          <a:lstStyle/>
          <a:p>
            <a:pPr marL="0" indent="0">
              <a:buNone/>
            </a:pPr>
            <a:r>
              <a:rPr lang="tr-TR" dirty="0">
                <a:hlinkClick r:id="rId2"/>
              </a:rPr>
              <a:t>https://www.youtube.com/watch?v=uP-PHAHE78M&amp;list=PL587E12CFE1977F08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C8C1E97-E551-4DD4-B144-83FB869BD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895" y="2899536"/>
            <a:ext cx="8415541" cy="3589754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ADB5F099-43E6-4FFD-9490-F24257FB455D}"/>
              </a:ext>
            </a:extLst>
          </p:cNvPr>
          <p:cNvSpPr/>
          <p:nvPr/>
        </p:nvSpPr>
        <p:spPr>
          <a:xfrm>
            <a:off x="7779434" y="4712677"/>
            <a:ext cx="1519311" cy="17766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445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Örnek olarak, </a:t>
            </a:r>
            <a:r>
              <a:rPr lang="tr-TR" sz="2800" dirty="0">
                <a:solidFill>
                  <a:srgbClr val="FF0000"/>
                </a:solidFill>
              </a:rPr>
              <a:t>gıda bilimcisi </a:t>
            </a:r>
            <a:r>
              <a:rPr lang="tr-TR" sz="2800" dirty="0">
                <a:solidFill>
                  <a:schemeClr val="tx2"/>
                </a:solidFill>
              </a:rPr>
              <a:t>bilgisayarı kullanarak, </a:t>
            </a:r>
            <a:r>
              <a:rPr lang="tr-TR" sz="2800" dirty="0">
                <a:solidFill>
                  <a:srgbClr val="00B050"/>
                </a:solidFill>
              </a:rPr>
              <a:t>optimal </a:t>
            </a:r>
            <a:r>
              <a:rPr lang="tr-TR" sz="2800" dirty="0" err="1">
                <a:solidFill>
                  <a:srgbClr val="00B050"/>
                </a:solidFill>
              </a:rPr>
              <a:t>formülasyonu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geliştirdikten sonra, </a:t>
            </a:r>
            <a:r>
              <a:rPr lang="tr-TR" sz="2800" dirty="0">
                <a:solidFill>
                  <a:srgbClr val="0070C0"/>
                </a:solidFill>
              </a:rPr>
              <a:t>gıda mühendisi </a:t>
            </a:r>
            <a:r>
              <a:rPr lang="tr-TR" sz="2800" dirty="0">
                <a:solidFill>
                  <a:schemeClr val="tx2"/>
                </a:solidFill>
              </a:rPr>
              <a:t>de bilgisayar yardımıyla, ürünü imal etmek için </a:t>
            </a:r>
            <a:r>
              <a:rPr lang="tr-TR" sz="2800" dirty="0">
                <a:solidFill>
                  <a:srgbClr val="0070C0"/>
                </a:solidFill>
              </a:rPr>
              <a:t>en uygun işleme sistemini tasarlar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İşletme tasarlandıktan ve kurulduktan sonra </a:t>
            </a:r>
            <a:r>
              <a:rPr lang="tr-TR" sz="2800" dirty="0">
                <a:solidFill>
                  <a:srgbClr val="C00000"/>
                </a:solidFill>
              </a:rPr>
              <a:t>işletme yönetimi</a:t>
            </a:r>
            <a:r>
              <a:rPr lang="tr-TR" sz="2800" dirty="0">
                <a:solidFill>
                  <a:schemeClr val="tx2"/>
                </a:solidFill>
              </a:rPr>
              <a:t>, daha sonra bilgisayarı, </a:t>
            </a:r>
            <a:r>
              <a:rPr lang="tr-TR" sz="2800" dirty="0">
                <a:solidFill>
                  <a:srgbClr val="7030A0"/>
                </a:solidFill>
              </a:rPr>
              <a:t>gıda ürününün optimum üretimini planlamak</a:t>
            </a:r>
            <a:r>
              <a:rPr lang="tr-TR" sz="2800" dirty="0">
                <a:solidFill>
                  <a:schemeClr val="tx2"/>
                </a:solidFill>
              </a:rPr>
              <a:t>, işletmek ve </a:t>
            </a:r>
            <a:r>
              <a:rPr lang="tr-TR" sz="2800" dirty="0">
                <a:solidFill>
                  <a:srgbClr val="FF0000"/>
                </a:solidFill>
              </a:rPr>
              <a:t>kontrol etmek </a:t>
            </a:r>
            <a:r>
              <a:rPr lang="tr-TR" sz="2800" dirty="0">
                <a:solidFill>
                  <a:schemeClr val="tx2"/>
                </a:solidFill>
              </a:rPr>
              <a:t>için kullanabilir.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8166CE6-6331-4562-A3B3-CAE387FC5BC5}"/>
              </a:ext>
            </a:extLst>
          </p:cNvPr>
          <p:cNvSpPr/>
          <p:nvPr/>
        </p:nvSpPr>
        <p:spPr>
          <a:xfrm>
            <a:off x="3921366" y="5268006"/>
            <a:ext cx="46346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660099"/>
                </a:solidFill>
                <a:latin typeface="arial" panose="020B0604020202020204" pitchFamily="34" charset="0"/>
              </a:rPr>
              <a:t>Endüstri 4.0 nedir ?</a:t>
            </a:r>
            <a:endParaRPr lang="tr-TR" sz="4000" b="0" i="0" u="none" strike="noStrike" dirty="0">
              <a:solidFill>
                <a:srgbClr val="660099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140124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Formülasyon</a:t>
            </a:r>
            <a:r>
              <a:rPr lang="tr-TR" sz="2800" dirty="0"/>
              <a:t>, tasarım ve işletme görevleri; bilginin, ürün geliştirmeden üretime kadar verimli bir şekilde aktarılmasını sağlamak için </a:t>
            </a:r>
            <a:r>
              <a:rPr lang="tr-TR" sz="2800" dirty="0">
                <a:solidFill>
                  <a:srgbClr val="0070C0"/>
                </a:solidFill>
              </a:rPr>
              <a:t>ortak bir veri tabanı ile birlikte bağlanacaktır</a:t>
            </a:r>
            <a:r>
              <a:rPr lang="tr-TR" sz="2800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Geçmişte, </a:t>
            </a:r>
            <a:r>
              <a:rPr lang="tr-TR" sz="2800" dirty="0" err="1">
                <a:solidFill>
                  <a:srgbClr val="002060"/>
                </a:solidFill>
              </a:rPr>
              <a:t>formülasyon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227447"/>
                </a:solidFill>
              </a:rPr>
              <a:t>tasarım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FF0000"/>
                </a:solidFill>
              </a:rPr>
              <a:t>işletmenin yaratıcı yönleri </a:t>
            </a:r>
            <a:r>
              <a:rPr lang="tr-TR" sz="2800" dirty="0">
                <a:solidFill>
                  <a:schemeClr val="tx2"/>
                </a:solidFill>
              </a:rPr>
              <a:t>büyük ölçüde </a:t>
            </a:r>
            <a:r>
              <a:rPr lang="tr-TR" sz="2800" dirty="0">
                <a:solidFill>
                  <a:srgbClr val="00B050"/>
                </a:solidFill>
              </a:rPr>
              <a:t>insan zekasına </a:t>
            </a:r>
            <a:r>
              <a:rPr lang="tr-TR" sz="2800" dirty="0">
                <a:solidFill>
                  <a:schemeClr val="tx2"/>
                </a:solidFill>
              </a:rPr>
              <a:t>ve yargısına saklanmıştı.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5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1" y="360000"/>
            <a:ext cx="8318596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Günümüzde robotik, </a:t>
            </a:r>
            <a:r>
              <a:rPr lang="tr-TR" sz="2800" dirty="0">
                <a:solidFill>
                  <a:srgbClr val="7030A0"/>
                </a:solidFill>
              </a:rPr>
              <a:t>makine görme sistemleri </a:t>
            </a:r>
            <a:r>
              <a:rPr lang="tr-TR" sz="2800" dirty="0">
                <a:solidFill>
                  <a:schemeClr val="tx2"/>
                </a:solidFill>
              </a:rPr>
              <a:t>de dahil olmak üzere </a:t>
            </a:r>
            <a:r>
              <a:rPr lang="tr-TR" sz="2800" dirty="0">
                <a:solidFill>
                  <a:srgbClr val="0070C0"/>
                </a:solidFill>
              </a:rPr>
              <a:t>Yapay Zeka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dirty="0">
                <a:solidFill>
                  <a:schemeClr val="tx2"/>
                </a:solidFill>
              </a:rPr>
              <a:t>Artificial Intelligence </a:t>
            </a:r>
            <a:r>
              <a:rPr lang="tr-TR" sz="2800" dirty="0">
                <a:solidFill>
                  <a:schemeClr val="tx2"/>
                </a:solidFill>
              </a:rPr>
              <a:t> AI) için bilgisayar yazılımındaki ilerlemeler, diğer bilgisayar destekli işlem araçları ve </a:t>
            </a:r>
            <a:r>
              <a:rPr lang="tr-TR" sz="2800" dirty="0">
                <a:solidFill>
                  <a:schemeClr val="accent5">
                    <a:lumMod val="75000"/>
                  </a:schemeClr>
                </a:solidFill>
              </a:rPr>
              <a:t>bilgisayarlı süreç kontrol </a:t>
            </a:r>
            <a:r>
              <a:rPr lang="tr-TR" sz="2800" dirty="0">
                <a:solidFill>
                  <a:schemeClr val="tx2"/>
                </a:solidFill>
              </a:rPr>
              <a:t>teknikleri ile birleştirilebilir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Örneğin, </a:t>
            </a:r>
            <a:r>
              <a:rPr lang="tr-TR" sz="2800" dirty="0">
                <a:solidFill>
                  <a:srgbClr val="227447"/>
                </a:solidFill>
              </a:rPr>
              <a:t>uzman sistemler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ürün planlama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ekipman teşhisi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tasarım veya proses izlemesi </a:t>
            </a:r>
            <a:r>
              <a:rPr lang="tr-TR" sz="2800" dirty="0">
                <a:solidFill>
                  <a:schemeClr val="tx2"/>
                </a:solidFill>
              </a:rPr>
              <a:t>olsun, gıda fabrikasının herhangi bir yönüne uyabilir.</a:t>
            </a:r>
          </a:p>
        </p:txBody>
      </p:sp>
      <p:pic>
        <p:nvPicPr>
          <p:cNvPr id="4098" name="Picture 2" descr="Ä°lgili resim">
            <a:extLst>
              <a:ext uri="{FF2B5EF4-FFF2-40B4-BE49-F238E27FC236}">
                <a16:creationId xmlns:a16="http://schemas.microsoft.com/office/drawing/2014/main" id="{800B3145-4948-4DB5-84DC-4A50B5200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945" y="360000"/>
            <a:ext cx="2504042" cy="209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6B74791-49E6-4CCC-9AD9-2F500479B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945" y="2458388"/>
            <a:ext cx="2771055" cy="184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51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Bu bilgisayar araçlarının, yeni ve mevcut süreçlerin </a:t>
            </a:r>
            <a:r>
              <a:rPr lang="tr-TR" sz="2800" dirty="0" err="1">
                <a:solidFill>
                  <a:schemeClr val="tx2"/>
                </a:solidFill>
              </a:rPr>
              <a:t>formülasyonu</a:t>
            </a:r>
            <a:r>
              <a:rPr lang="tr-TR" sz="2800" dirty="0">
                <a:solidFill>
                  <a:schemeClr val="tx2"/>
                </a:solidFill>
              </a:rPr>
              <a:t>, tasarımı ve işletilmesi ile tesis yönetiminin tüm yönleriyle koordinasyonu ve entegresine , </a:t>
            </a:r>
            <a:r>
              <a:rPr lang="tr-TR" sz="2800" dirty="0">
                <a:solidFill>
                  <a:srgbClr val="FF0000"/>
                </a:solidFill>
              </a:rPr>
              <a:t>bilgisayar entegreli imalat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dirty="0">
                <a:solidFill>
                  <a:schemeClr val="tx2"/>
                </a:solidFill>
              </a:rPr>
              <a:t>Computer Integrated Manufacturing </a:t>
            </a:r>
            <a:r>
              <a:rPr lang="tr-TR" sz="2800" dirty="0">
                <a:solidFill>
                  <a:schemeClr val="tx2"/>
                </a:solidFill>
              </a:rPr>
              <a:t>CIM) adı verilir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7030A0"/>
                </a:solidFill>
              </a:rPr>
              <a:t>CIM</a:t>
            </a:r>
            <a:r>
              <a:rPr lang="tr-TR" sz="2800" dirty="0"/>
              <a:t>, bir gıda proses tesisi tasarlamak ve işletmek için kullanılan </a:t>
            </a:r>
            <a:r>
              <a:rPr lang="tr-TR" sz="2800" dirty="0">
                <a:solidFill>
                  <a:srgbClr val="7030A0"/>
                </a:solidFill>
              </a:rPr>
              <a:t>bir dizi bilgisayar programı değil</a:t>
            </a:r>
            <a:r>
              <a:rPr lang="tr-TR" sz="2800" dirty="0"/>
              <a:t>, bundan ziyade bir işletmeyi bilgisayar teknolojisi kullanarak </a:t>
            </a:r>
            <a:r>
              <a:rPr lang="tr-TR" sz="2800" dirty="0">
                <a:solidFill>
                  <a:srgbClr val="00B050"/>
                </a:solidFill>
              </a:rPr>
              <a:t>işletmenin bir felsefesidir</a:t>
            </a:r>
            <a:r>
              <a:rPr lang="tr-TR" sz="2800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32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CIM getiren bazı teknolojiler şunları içerir: </a:t>
            </a:r>
          </a:p>
          <a:p>
            <a:pPr marL="971550" lvl="1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proses ve ekipmanın bilgisayar destekli tasarımı ,</a:t>
            </a:r>
          </a:p>
          <a:p>
            <a:pPr marL="971550" lvl="1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bilgisayar destekli imalat (</a:t>
            </a:r>
            <a:r>
              <a:rPr lang="en-US" sz="2800" dirty="0"/>
              <a:t>Computer Aided Manufacturing </a:t>
            </a:r>
            <a:r>
              <a:rPr lang="tr-TR" sz="2800" dirty="0"/>
              <a:t>CAM), </a:t>
            </a:r>
          </a:p>
          <a:p>
            <a:pPr marL="971550" lvl="1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otomatik </a:t>
            </a:r>
            <a:r>
              <a:rPr lang="tr-TR" sz="2800" dirty="0">
                <a:solidFill>
                  <a:srgbClr val="FF0000"/>
                </a:solidFill>
              </a:rPr>
              <a:t>malzeme taşıma </a:t>
            </a:r>
            <a:r>
              <a:rPr lang="tr-TR" sz="2800" dirty="0"/>
              <a:t>ve envanter yönetimi, </a:t>
            </a:r>
          </a:p>
          <a:p>
            <a:pPr marL="971550" lvl="1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bilgisayarlı </a:t>
            </a:r>
            <a:r>
              <a:rPr lang="tr-TR" sz="2800" dirty="0">
                <a:solidFill>
                  <a:srgbClr val="00B050"/>
                </a:solidFill>
              </a:rPr>
              <a:t>imalat planlama </a:t>
            </a:r>
            <a:r>
              <a:rPr lang="tr-TR" sz="2800" dirty="0"/>
              <a:t>ve çizelgeleme ve </a:t>
            </a:r>
            <a:r>
              <a:rPr lang="tr-TR" sz="2800" dirty="0">
                <a:solidFill>
                  <a:srgbClr val="7030A0"/>
                </a:solidFill>
              </a:rPr>
              <a:t>otomatik proses kontrolü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2342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832203-4EF5-4379-9A95-98A9A44A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dirty="0"/>
              <a:t>Microsoft Excel 2016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9E1368-E621-496E-AC68-EEAFDE14F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99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53383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FF0000"/>
                </a:solidFill>
              </a:rPr>
              <a:t>1. Başlangıç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00B050"/>
                </a:solidFill>
              </a:rPr>
              <a:t>1.1 Microsoft Excel Yazılımı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980000"/>
            <a:ext cx="10018713" cy="3888657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Excel, bilgisayarınızda elektronik tablo oluşturma ve hesaplamamızı sağlayan Microsoft Office paketine dâhil bir yazılımdır.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yazılımı kullanarak </a:t>
            </a:r>
            <a:r>
              <a:rPr lang="tr-TR" sz="2800" dirty="0">
                <a:solidFill>
                  <a:srgbClr val="00B050"/>
                </a:solidFill>
              </a:rPr>
              <a:t>tablolar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0000"/>
                </a:solidFill>
              </a:rPr>
              <a:t>grafikler</a:t>
            </a:r>
            <a:r>
              <a:rPr lang="tr-TR" sz="2800" dirty="0"/>
              <a:t> oluşturabiliriz.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Buna ek olarak, programın </a:t>
            </a:r>
            <a:r>
              <a:rPr lang="tr-TR" sz="2800" dirty="0">
                <a:solidFill>
                  <a:srgbClr val="0070C0"/>
                </a:solidFill>
              </a:rPr>
              <a:t>içinde bulunan formülleri </a:t>
            </a:r>
            <a:r>
              <a:rPr lang="tr-TR" sz="2800" dirty="0"/>
              <a:t>kullanarak </a:t>
            </a:r>
            <a:r>
              <a:rPr lang="tr-TR" sz="2800" dirty="0">
                <a:solidFill>
                  <a:srgbClr val="FF0000"/>
                </a:solidFill>
              </a:rPr>
              <a:t>hesaplamalar</a:t>
            </a:r>
            <a:r>
              <a:rPr lang="tr-TR" sz="2800" dirty="0"/>
              <a:t> yapabiliriz.</a:t>
            </a:r>
          </a:p>
        </p:txBody>
      </p:sp>
    </p:spTree>
    <p:extLst>
      <p:ext uri="{BB962C8B-B14F-4D97-AF65-F5344CB8AC3E}">
        <p14:creationId xmlns:p14="http://schemas.microsoft.com/office/powerpoint/2010/main" val="4165317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5757A0D-F00E-4800-A073-867F7FCD39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756"/>
          <a:stretch/>
        </p:blipFill>
        <p:spPr>
          <a:xfrm>
            <a:off x="8334531" y="1514007"/>
            <a:ext cx="3124182" cy="4592812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6C6C64BA-1C25-4AC5-8FDB-01D05CE962F4}"/>
              </a:ext>
            </a:extLst>
          </p:cNvPr>
          <p:cNvSpPr/>
          <p:nvPr/>
        </p:nvSpPr>
        <p:spPr>
          <a:xfrm>
            <a:off x="10142128" y="2860713"/>
            <a:ext cx="1489587" cy="21460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Ok: Sağ 5">
            <a:extLst>
              <a:ext uri="{FF2B5EF4-FFF2-40B4-BE49-F238E27FC236}">
                <a16:creationId xmlns:a16="http://schemas.microsoft.com/office/drawing/2014/main" id="{8E273C2D-6B2D-49E6-B436-4981E0CE9980}"/>
              </a:ext>
            </a:extLst>
          </p:cNvPr>
          <p:cNvSpPr/>
          <p:nvPr/>
        </p:nvSpPr>
        <p:spPr>
          <a:xfrm>
            <a:off x="8507533" y="2886996"/>
            <a:ext cx="2778177" cy="61561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154007"/>
          </a:xfrm>
          <a:noFill/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1.1.1 </a:t>
            </a:r>
            <a:r>
              <a:rPr lang="tr-TR" dirty="0" err="1">
                <a:solidFill>
                  <a:srgbClr val="7030A0"/>
                </a:solidFill>
              </a:rPr>
              <a:t>Arayüz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1" y="1440000"/>
            <a:ext cx="6894530" cy="4277193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Excel dosyasını açtığınızda göreceğiniz şey kutularla dolu bir pencere olacaktır.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sayfada yatay olarak görünen ve </a:t>
            </a:r>
            <a:r>
              <a:rPr lang="tr-TR" sz="2800" dirty="0">
                <a:solidFill>
                  <a:srgbClr val="FF0000"/>
                </a:solidFill>
              </a:rPr>
              <a:t>sayılarla belirtilmiş </a:t>
            </a:r>
            <a:r>
              <a:rPr lang="tr-TR" sz="2800" dirty="0"/>
              <a:t>bölümlere </a:t>
            </a:r>
            <a:r>
              <a:rPr lang="tr-TR" sz="2800" b="1" dirty="0">
                <a:solidFill>
                  <a:srgbClr val="FF0000"/>
                </a:solidFill>
              </a:rPr>
              <a:t>satır</a:t>
            </a:r>
            <a:r>
              <a:rPr lang="tr-TR" sz="2800" dirty="0"/>
              <a:t>, dikey olarak görünün ve </a:t>
            </a:r>
            <a:r>
              <a:rPr lang="tr-TR" sz="2800" dirty="0">
                <a:solidFill>
                  <a:srgbClr val="0070C0"/>
                </a:solidFill>
              </a:rPr>
              <a:t>harflerle</a:t>
            </a:r>
            <a:r>
              <a:rPr lang="tr-TR" sz="2800" dirty="0"/>
              <a:t> adlandırılan bölüme ise </a:t>
            </a:r>
            <a:r>
              <a:rPr lang="tr-TR" sz="2800" b="1" dirty="0">
                <a:solidFill>
                  <a:srgbClr val="0070C0"/>
                </a:solidFill>
              </a:rPr>
              <a:t>sütun</a:t>
            </a:r>
            <a:r>
              <a:rPr lang="tr-TR" sz="2800" b="1" dirty="0"/>
              <a:t> </a:t>
            </a:r>
            <a:r>
              <a:rPr lang="tr-TR" sz="2800" dirty="0"/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4103429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çalışma sayfasında, satır ve sütunları </a:t>
            </a:r>
            <a:r>
              <a:rPr lang="tr-TR" sz="2800" dirty="0" err="1"/>
              <a:t>kesişiminden</a:t>
            </a:r>
            <a:r>
              <a:rPr lang="tr-TR" sz="2800" dirty="0"/>
              <a:t> oluşmuş kutucuklara </a:t>
            </a:r>
            <a:r>
              <a:rPr lang="tr-TR" sz="2800" b="1" dirty="0">
                <a:solidFill>
                  <a:srgbClr val="C00000"/>
                </a:solidFill>
              </a:rPr>
              <a:t>hücre</a:t>
            </a:r>
            <a:r>
              <a:rPr lang="tr-TR" sz="2800" b="1" dirty="0"/>
              <a:t> </a:t>
            </a:r>
            <a:r>
              <a:rPr lang="tr-TR" sz="2800" dirty="0"/>
              <a:t>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hücreyi oluşturan sütun harfi ile satırın numarası, o </a:t>
            </a:r>
            <a:r>
              <a:rPr lang="tr-TR" sz="2800" dirty="0">
                <a:solidFill>
                  <a:srgbClr val="0070C0"/>
                </a:solidFill>
              </a:rPr>
              <a:t>hücrenin adresini </a:t>
            </a:r>
            <a:r>
              <a:rPr lang="tr-TR" sz="2800" dirty="0"/>
              <a:t>belirtir. </a:t>
            </a:r>
          </a:p>
        </p:txBody>
      </p:sp>
      <p:sp>
        <p:nvSpPr>
          <p:cNvPr id="2" name="Ok: Sağ 1">
            <a:extLst>
              <a:ext uri="{FF2B5EF4-FFF2-40B4-BE49-F238E27FC236}">
                <a16:creationId xmlns:a16="http://schemas.microsoft.com/office/drawing/2014/main" id="{15FC45B6-DFB1-4046-ACA2-5BCAF895FF63}"/>
              </a:ext>
            </a:extLst>
          </p:cNvPr>
          <p:cNvSpPr/>
          <p:nvPr/>
        </p:nvSpPr>
        <p:spPr>
          <a:xfrm>
            <a:off x="1144760" y="3970216"/>
            <a:ext cx="3808085" cy="107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bg1"/>
                </a:solidFill>
              </a:rPr>
              <a:t>Hücrenin adresini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65D29AF-2CA8-4EC7-AB43-B42939900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845" y="2424537"/>
            <a:ext cx="3486191" cy="4167992"/>
          </a:xfrm>
          <a:prstGeom prst="rect">
            <a:avLst/>
          </a:prstGeom>
        </p:spPr>
      </p:pic>
      <p:sp>
        <p:nvSpPr>
          <p:cNvPr id="6" name="Ok: Sağ 5">
            <a:extLst>
              <a:ext uri="{FF2B5EF4-FFF2-40B4-BE49-F238E27FC236}">
                <a16:creationId xmlns:a16="http://schemas.microsoft.com/office/drawing/2014/main" id="{0FD3E1D7-CA4E-4402-A1BD-CBB7C939F849}"/>
              </a:ext>
            </a:extLst>
          </p:cNvPr>
          <p:cNvSpPr/>
          <p:nvPr/>
        </p:nvSpPr>
        <p:spPr>
          <a:xfrm>
            <a:off x="3048802" y="5436158"/>
            <a:ext cx="2778177" cy="61561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hücre</a:t>
            </a:r>
          </a:p>
        </p:txBody>
      </p:sp>
    </p:spTree>
    <p:extLst>
      <p:ext uri="{BB962C8B-B14F-4D97-AF65-F5344CB8AC3E}">
        <p14:creationId xmlns:p14="http://schemas.microsoft.com/office/powerpoint/2010/main" val="996909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5558554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hücrelerin oluşturduğu alana ise </a:t>
            </a:r>
            <a:r>
              <a:rPr lang="tr-TR" sz="2800" b="1" dirty="0">
                <a:solidFill>
                  <a:srgbClr val="7030A0"/>
                </a:solidFill>
              </a:rPr>
              <a:t>çalışma sayfası </a:t>
            </a:r>
            <a:r>
              <a:rPr lang="tr-TR" sz="2800" dirty="0"/>
              <a:t>denir ve tüm işlemler bu sayfada yapılır.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Çalışma sayfalarının bir araya gelerek oluşturduğu dosyaya ise </a:t>
            </a:r>
            <a:r>
              <a:rPr lang="tr-TR" sz="2800" b="1" dirty="0">
                <a:solidFill>
                  <a:srgbClr val="C00000"/>
                </a:solidFill>
              </a:rPr>
              <a:t>çalışma kitabı </a:t>
            </a:r>
            <a:r>
              <a:rPr lang="tr-TR" sz="2800" dirty="0"/>
              <a:t>adı verilir.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67462D4-D552-44D8-9709-00F6D9BF88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509"/>
          <a:stretch/>
        </p:blipFill>
        <p:spPr>
          <a:xfrm>
            <a:off x="5923216" y="3811901"/>
            <a:ext cx="5662152" cy="27908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5B8CFB2-8517-40DE-8EF8-EE700554CB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245" r="62742"/>
          <a:stretch/>
        </p:blipFill>
        <p:spPr>
          <a:xfrm>
            <a:off x="7042865" y="872980"/>
            <a:ext cx="4542503" cy="2313823"/>
          </a:xfrm>
          <a:prstGeom prst="rect">
            <a:avLst/>
          </a:prstGeom>
        </p:spPr>
      </p:pic>
      <p:sp>
        <p:nvSpPr>
          <p:cNvPr id="7" name="Ok: Aşağı 6">
            <a:extLst>
              <a:ext uri="{FF2B5EF4-FFF2-40B4-BE49-F238E27FC236}">
                <a16:creationId xmlns:a16="http://schemas.microsoft.com/office/drawing/2014/main" id="{68F86EB8-8044-4DC4-879C-72A60A4976A0}"/>
              </a:ext>
            </a:extLst>
          </p:cNvPr>
          <p:cNvSpPr/>
          <p:nvPr/>
        </p:nvSpPr>
        <p:spPr>
          <a:xfrm>
            <a:off x="7548715" y="639864"/>
            <a:ext cx="2138517" cy="1659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Çalışma sayfası</a:t>
            </a:r>
            <a:endParaRPr lang="tr-TR" dirty="0"/>
          </a:p>
        </p:txBody>
      </p:sp>
      <p:sp>
        <p:nvSpPr>
          <p:cNvPr id="8" name="Ok: Yukarı 7">
            <a:extLst>
              <a:ext uri="{FF2B5EF4-FFF2-40B4-BE49-F238E27FC236}">
                <a16:creationId xmlns:a16="http://schemas.microsoft.com/office/drawing/2014/main" id="{9105D403-3933-4A21-A13A-E99033E8AF49}"/>
              </a:ext>
            </a:extLst>
          </p:cNvPr>
          <p:cNvSpPr/>
          <p:nvPr/>
        </p:nvSpPr>
        <p:spPr>
          <a:xfrm>
            <a:off x="7548715" y="4240159"/>
            <a:ext cx="2050026" cy="215326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Çalışma kitabı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20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85801"/>
            <a:ext cx="5854569" cy="5105400"/>
          </a:xfrm>
        </p:spPr>
        <p:txBody>
          <a:bodyPr anchor="t" anchorCtr="0">
            <a:noAutofit/>
          </a:bodyPr>
          <a:lstStyle/>
          <a:p>
            <a:r>
              <a:rPr lang="tr-TR" sz="2800" dirty="0"/>
              <a:t>R. Paul Singh</a:t>
            </a:r>
          </a:p>
          <a:p>
            <a:r>
              <a:rPr lang="tr-TR" sz="2800" dirty="0"/>
              <a:t>1996</a:t>
            </a:r>
          </a:p>
          <a:p>
            <a:r>
              <a:rPr lang="en-US" sz="2800" dirty="0"/>
              <a:t>Computer Applications in Food Technology: </a:t>
            </a:r>
            <a:endParaRPr lang="tr-TR" sz="2800" dirty="0"/>
          </a:p>
          <a:p>
            <a:r>
              <a:rPr lang="en-US" sz="2800" dirty="0"/>
              <a:t>Use of Spreadsheets in Graphical, Statistical, And Process Analysis</a:t>
            </a:r>
            <a:endParaRPr lang="tr-TR" sz="2800" dirty="0"/>
          </a:p>
          <a:p>
            <a:r>
              <a:rPr lang="en-US" sz="2800" dirty="0"/>
              <a:t>Academic Press.</a:t>
            </a:r>
          </a:p>
          <a:p>
            <a:r>
              <a:rPr lang="en-US" sz="2800" dirty="0">
                <a:hlinkClick r:id="rId2"/>
              </a:rPr>
              <a:t>http://rpaulsingh.com/learning.html</a:t>
            </a:r>
            <a:endParaRPr lang="tr-TR" sz="2800" dirty="0"/>
          </a:p>
          <a:p>
            <a:endParaRPr lang="tr-TR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2050" name="Picture 2" descr="Image result for Computer Applications in Food Technology">
            <a:extLst>
              <a:ext uri="{FF2B5EF4-FFF2-40B4-BE49-F238E27FC236}">
                <a16:creationId xmlns:a16="http://schemas.microsoft.com/office/drawing/2014/main" id="{0BC8B9F6-071F-49F7-8426-8E925ABE0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879" y="685800"/>
            <a:ext cx="4164144" cy="528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457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çalışma sayfasında şu ögeler bulunur: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Başlık çubuğu: </a:t>
            </a:r>
            <a:r>
              <a:rPr lang="tr-TR" sz="2800" dirty="0"/>
              <a:t>Kullanımda olan Microsoft Excel kitabının adını gösterir.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/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350CA81-C2A9-49B3-9627-DD2B7EB1E1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175"/>
          <a:stretch/>
        </p:blipFill>
        <p:spPr>
          <a:xfrm>
            <a:off x="-2976" y="2533339"/>
            <a:ext cx="12194976" cy="3964661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3BFFD5CC-F907-4080-BC99-1B226A74417D}"/>
              </a:ext>
            </a:extLst>
          </p:cNvPr>
          <p:cNvSpPr/>
          <p:nvPr/>
        </p:nvSpPr>
        <p:spPr>
          <a:xfrm>
            <a:off x="7400714" y="2618141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Başlık çubuğu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6731AF2E-5333-42A7-93B0-3749F7180EF8}"/>
              </a:ext>
            </a:extLst>
          </p:cNvPr>
          <p:cNvSpPr/>
          <p:nvPr/>
        </p:nvSpPr>
        <p:spPr>
          <a:xfrm>
            <a:off x="6096000" y="4691920"/>
            <a:ext cx="1489587" cy="1620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Ok: Sağ 6">
            <a:extLst>
              <a:ext uri="{FF2B5EF4-FFF2-40B4-BE49-F238E27FC236}">
                <a16:creationId xmlns:a16="http://schemas.microsoft.com/office/drawing/2014/main" id="{6A40D599-16C0-4D52-8140-8EA83F6BC9E1}"/>
              </a:ext>
            </a:extLst>
          </p:cNvPr>
          <p:cNvSpPr/>
          <p:nvPr/>
        </p:nvSpPr>
        <p:spPr>
          <a:xfrm>
            <a:off x="541956" y="4886794"/>
            <a:ext cx="4704735" cy="688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</p:spTree>
    <p:extLst>
      <p:ext uri="{BB962C8B-B14F-4D97-AF65-F5344CB8AC3E}">
        <p14:creationId xmlns:p14="http://schemas.microsoft.com/office/powerpoint/2010/main" val="491478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Sekmeler: </a:t>
            </a:r>
            <a:r>
              <a:rPr lang="tr-TR" sz="2800" dirty="0"/>
              <a:t>Araç çubuklarının yer aldığı ve biçimlendirme, çizim, formül gibi işlemlerin yapıldığı bölümdür.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71D29B0-5426-4644-84E7-80FB2288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998"/>
          <a:stretch/>
        </p:blipFill>
        <p:spPr>
          <a:xfrm>
            <a:off x="0" y="1963713"/>
            <a:ext cx="12194976" cy="3702569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4F2F8FC5-E8B8-43DA-B9F5-28606A8F2A3A}"/>
              </a:ext>
            </a:extLst>
          </p:cNvPr>
          <p:cNvSpPr/>
          <p:nvPr/>
        </p:nvSpPr>
        <p:spPr>
          <a:xfrm>
            <a:off x="3541369" y="2733479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Sekmeler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566018A-784E-421A-A8F4-ACF9D2D19B24}"/>
              </a:ext>
            </a:extLst>
          </p:cNvPr>
          <p:cNvSpPr/>
          <p:nvPr/>
        </p:nvSpPr>
        <p:spPr>
          <a:xfrm>
            <a:off x="0" y="2231026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Konuşma Balonu: Dikdörtgen 9">
            <a:extLst>
              <a:ext uri="{FF2B5EF4-FFF2-40B4-BE49-F238E27FC236}">
                <a16:creationId xmlns:a16="http://schemas.microsoft.com/office/drawing/2014/main" id="{E18BEFBF-15B2-4B8C-9AFF-D7A0C72B1A5C}"/>
              </a:ext>
            </a:extLst>
          </p:cNvPr>
          <p:cNvSpPr/>
          <p:nvPr/>
        </p:nvSpPr>
        <p:spPr>
          <a:xfrm>
            <a:off x="7520636" y="2012350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Başlık çubuğu</a:t>
            </a:r>
            <a:endParaRPr lang="tr-TR" dirty="0"/>
          </a:p>
        </p:txBody>
      </p:sp>
      <p:sp>
        <p:nvSpPr>
          <p:cNvPr id="11" name="Ok: Aşağı 10">
            <a:extLst>
              <a:ext uri="{FF2B5EF4-FFF2-40B4-BE49-F238E27FC236}">
                <a16:creationId xmlns:a16="http://schemas.microsoft.com/office/drawing/2014/main" id="{ABBCD036-0EB8-48C8-816E-53A84DDECE4D}"/>
              </a:ext>
            </a:extLst>
          </p:cNvPr>
          <p:cNvSpPr/>
          <p:nvPr/>
        </p:nvSpPr>
        <p:spPr>
          <a:xfrm>
            <a:off x="6002988" y="4081915"/>
            <a:ext cx="1489587" cy="1620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Ok: Sağ 11">
            <a:extLst>
              <a:ext uri="{FF2B5EF4-FFF2-40B4-BE49-F238E27FC236}">
                <a16:creationId xmlns:a16="http://schemas.microsoft.com/office/drawing/2014/main" id="{4C62F88D-E338-47A7-A4E4-E81475C897E8}"/>
              </a:ext>
            </a:extLst>
          </p:cNvPr>
          <p:cNvSpPr/>
          <p:nvPr/>
        </p:nvSpPr>
        <p:spPr>
          <a:xfrm>
            <a:off x="448944" y="4276789"/>
            <a:ext cx="4704735" cy="688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</p:spTree>
    <p:extLst>
      <p:ext uri="{BB962C8B-B14F-4D97-AF65-F5344CB8AC3E}">
        <p14:creationId xmlns:p14="http://schemas.microsoft.com/office/powerpoint/2010/main" val="1814559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Adres çubuğu: </a:t>
            </a:r>
            <a:r>
              <a:rPr lang="tr-TR" sz="2800" dirty="0"/>
              <a:t>Etkin hücrenin adresini gösterir. Hücreleri oluşturan satırlar sayılarla, sütunlar ise harflerle adlandırılır.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F9EA4C-70E7-4E5E-AD48-F93ABDBBFB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998"/>
          <a:stretch/>
        </p:blipFill>
        <p:spPr>
          <a:xfrm>
            <a:off x="0" y="1963713"/>
            <a:ext cx="12194976" cy="3702569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93EA56EF-3100-4BE4-AF91-7AE5A25562E1}"/>
              </a:ext>
            </a:extLst>
          </p:cNvPr>
          <p:cNvSpPr/>
          <p:nvPr/>
        </p:nvSpPr>
        <p:spPr>
          <a:xfrm>
            <a:off x="3541369" y="2733479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Sekmeler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5BF38F0-EE65-4F9F-A667-0BF80FFF410D}"/>
              </a:ext>
            </a:extLst>
          </p:cNvPr>
          <p:cNvSpPr/>
          <p:nvPr/>
        </p:nvSpPr>
        <p:spPr>
          <a:xfrm>
            <a:off x="0" y="2231026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Konuşma Balonu: Dikdörtgen 6">
            <a:extLst>
              <a:ext uri="{FF2B5EF4-FFF2-40B4-BE49-F238E27FC236}">
                <a16:creationId xmlns:a16="http://schemas.microsoft.com/office/drawing/2014/main" id="{DEC0B88A-F7D8-4B14-94B1-7EEBFA6FF9FE}"/>
              </a:ext>
            </a:extLst>
          </p:cNvPr>
          <p:cNvSpPr/>
          <p:nvPr/>
        </p:nvSpPr>
        <p:spPr>
          <a:xfrm>
            <a:off x="7520636" y="2012350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Başlık çubuğu</a:t>
            </a:r>
            <a:endParaRPr lang="tr-TR" dirty="0"/>
          </a:p>
        </p:txBody>
      </p:sp>
      <p:sp>
        <p:nvSpPr>
          <p:cNvPr id="8" name="Ok: Aşağı 7">
            <a:extLst>
              <a:ext uri="{FF2B5EF4-FFF2-40B4-BE49-F238E27FC236}">
                <a16:creationId xmlns:a16="http://schemas.microsoft.com/office/drawing/2014/main" id="{B0FEBFB9-854E-4FDD-862C-B20458EA1933}"/>
              </a:ext>
            </a:extLst>
          </p:cNvPr>
          <p:cNvSpPr/>
          <p:nvPr/>
        </p:nvSpPr>
        <p:spPr>
          <a:xfrm>
            <a:off x="6002988" y="4081915"/>
            <a:ext cx="1489587" cy="1620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E888BB56-C9BA-48DF-8F31-3363EED71EFA}"/>
              </a:ext>
            </a:extLst>
          </p:cNvPr>
          <p:cNvSpPr/>
          <p:nvPr/>
        </p:nvSpPr>
        <p:spPr>
          <a:xfrm>
            <a:off x="448944" y="4276789"/>
            <a:ext cx="4704735" cy="688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  <p:sp>
        <p:nvSpPr>
          <p:cNvPr id="16" name="Açıklama Balonu: Çizgi 15">
            <a:extLst>
              <a:ext uri="{FF2B5EF4-FFF2-40B4-BE49-F238E27FC236}">
                <a16:creationId xmlns:a16="http://schemas.microsoft.com/office/drawing/2014/main" id="{8FB5C312-EE7A-4378-BD0A-D9BF84123B85}"/>
              </a:ext>
            </a:extLst>
          </p:cNvPr>
          <p:cNvSpPr/>
          <p:nvPr/>
        </p:nvSpPr>
        <p:spPr>
          <a:xfrm>
            <a:off x="581955" y="3930186"/>
            <a:ext cx="1716090" cy="376920"/>
          </a:xfrm>
          <a:prstGeom prst="borderCallout1">
            <a:avLst>
              <a:gd name="adj1" fmla="val 1840"/>
              <a:gd name="adj2" fmla="val 48119"/>
              <a:gd name="adj3" fmla="val -102473"/>
              <a:gd name="adj4" fmla="val 758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Adres çubuğu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24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Formül çubuğu: </a:t>
            </a:r>
            <a:r>
              <a:rPr lang="tr-TR" sz="2800" dirty="0"/>
              <a:t>Hücre içindeki formülü ya da veriyi gösterir.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30BD8A-D6D3-40D2-9EBE-BEBA2E51E8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998"/>
          <a:stretch/>
        </p:blipFill>
        <p:spPr>
          <a:xfrm>
            <a:off x="0" y="1963713"/>
            <a:ext cx="12194976" cy="3702569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F2631EBF-0A23-47B5-B9D0-DD37D8546AE5}"/>
              </a:ext>
            </a:extLst>
          </p:cNvPr>
          <p:cNvSpPr/>
          <p:nvPr/>
        </p:nvSpPr>
        <p:spPr>
          <a:xfrm>
            <a:off x="3541369" y="2733479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Sekmeler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0F98CA5-11BF-413A-89BC-61DCD80677BE}"/>
              </a:ext>
            </a:extLst>
          </p:cNvPr>
          <p:cNvSpPr/>
          <p:nvPr/>
        </p:nvSpPr>
        <p:spPr>
          <a:xfrm>
            <a:off x="0" y="2231026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Konuşma Balonu: Dikdörtgen 6">
            <a:extLst>
              <a:ext uri="{FF2B5EF4-FFF2-40B4-BE49-F238E27FC236}">
                <a16:creationId xmlns:a16="http://schemas.microsoft.com/office/drawing/2014/main" id="{E69E3352-EF26-4D02-8B39-E31E37495BEA}"/>
              </a:ext>
            </a:extLst>
          </p:cNvPr>
          <p:cNvSpPr/>
          <p:nvPr/>
        </p:nvSpPr>
        <p:spPr>
          <a:xfrm>
            <a:off x="7520636" y="2012350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Başlık çubuğu</a:t>
            </a:r>
            <a:endParaRPr lang="tr-TR" dirty="0"/>
          </a:p>
        </p:txBody>
      </p:sp>
      <p:sp>
        <p:nvSpPr>
          <p:cNvPr id="8" name="Ok: Aşağı 7">
            <a:extLst>
              <a:ext uri="{FF2B5EF4-FFF2-40B4-BE49-F238E27FC236}">
                <a16:creationId xmlns:a16="http://schemas.microsoft.com/office/drawing/2014/main" id="{27DC624E-7089-498E-8C34-86347BE33842}"/>
              </a:ext>
            </a:extLst>
          </p:cNvPr>
          <p:cNvSpPr/>
          <p:nvPr/>
        </p:nvSpPr>
        <p:spPr>
          <a:xfrm>
            <a:off x="6002988" y="4081915"/>
            <a:ext cx="1489587" cy="1620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74DB8066-3D61-428E-A539-B258C77D867C}"/>
              </a:ext>
            </a:extLst>
          </p:cNvPr>
          <p:cNvSpPr/>
          <p:nvPr/>
        </p:nvSpPr>
        <p:spPr>
          <a:xfrm>
            <a:off x="448944" y="4276789"/>
            <a:ext cx="4704735" cy="688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  <p:sp>
        <p:nvSpPr>
          <p:cNvPr id="10" name="Açıklama Balonu: Çizgi 9">
            <a:extLst>
              <a:ext uri="{FF2B5EF4-FFF2-40B4-BE49-F238E27FC236}">
                <a16:creationId xmlns:a16="http://schemas.microsoft.com/office/drawing/2014/main" id="{F2F9CED9-B2C7-4E00-98D7-BA466B3EEAF1}"/>
              </a:ext>
            </a:extLst>
          </p:cNvPr>
          <p:cNvSpPr/>
          <p:nvPr/>
        </p:nvSpPr>
        <p:spPr>
          <a:xfrm>
            <a:off x="581955" y="3930186"/>
            <a:ext cx="1716090" cy="376920"/>
          </a:xfrm>
          <a:prstGeom prst="borderCallout1">
            <a:avLst>
              <a:gd name="adj1" fmla="val 1840"/>
              <a:gd name="adj2" fmla="val 48119"/>
              <a:gd name="adj3" fmla="val -102473"/>
              <a:gd name="adj4" fmla="val 7583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Adres çubuğu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Ok: Sol 10">
            <a:extLst>
              <a:ext uri="{FF2B5EF4-FFF2-40B4-BE49-F238E27FC236}">
                <a16:creationId xmlns:a16="http://schemas.microsoft.com/office/drawing/2014/main" id="{83D4782A-429D-47EE-8EFD-B06638FC72A9}"/>
              </a:ext>
            </a:extLst>
          </p:cNvPr>
          <p:cNvSpPr/>
          <p:nvPr/>
        </p:nvSpPr>
        <p:spPr>
          <a:xfrm>
            <a:off x="2908814" y="3252019"/>
            <a:ext cx="3362632" cy="597141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Formül çubuğu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689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Kaydırma çubukları: </a:t>
            </a:r>
            <a:r>
              <a:rPr lang="tr-TR" sz="2800" dirty="0"/>
              <a:t>Sayfayı aşağı yukarı, sağa veya sola kaydırmak için kullanılır.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0EC5DF7-8C22-40F5-AFC5-E53C0E711B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43"/>
          <a:stretch/>
        </p:blipFill>
        <p:spPr>
          <a:xfrm>
            <a:off x="0" y="1723869"/>
            <a:ext cx="12194976" cy="5132458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C516A7A9-34EE-4127-AF83-D6EF165DCAA3}"/>
              </a:ext>
            </a:extLst>
          </p:cNvPr>
          <p:cNvSpPr/>
          <p:nvPr/>
        </p:nvSpPr>
        <p:spPr>
          <a:xfrm>
            <a:off x="7606972" y="3857362"/>
            <a:ext cx="3187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Kaydırma çubukları</a:t>
            </a:r>
            <a:endParaRPr lang="tr-TR" sz="2800" dirty="0">
              <a:solidFill>
                <a:srgbClr val="FF0000"/>
              </a:solidFill>
            </a:endParaRP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39EE060B-9061-44BF-93CA-D69B61DA7DF4}"/>
              </a:ext>
            </a:extLst>
          </p:cNvPr>
          <p:cNvCxnSpPr/>
          <p:nvPr/>
        </p:nvCxnSpPr>
        <p:spPr>
          <a:xfrm>
            <a:off x="10794063" y="4218039"/>
            <a:ext cx="1273455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B365548A-9BAB-42FB-AA0D-8425BCE50A3F}"/>
              </a:ext>
            </a:extLst>
          </p:cNvPr>
          <p:cNvCxnSpPr/>
          <p:nvPr/>
        </p:nvCxnSpPr>
        <p:spPr>
          <a:xfrm>
            <a:off x="9739126" y="4380582"/>
            <a:ext cx="0" cy="175474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69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Kılavuz çizgileri: </a:t>
            </a:r>
            <a:r>
              <a:rPr lang="tr-TR" sz="2800" dirty="0"/>
              <a:t>Hücreleri oluşturan ve birbirinden ayıran çizgilerdir.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Durum çubuğu: </a:t>
            </a:r>
            <a:r>
              <a:rPr lang="tr-TR" sz="2800" dirty="0"/>
              <a:t>Çalışma sayfası hakkındaki bilgileri içerir.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B9D8134-836E-492F-9F4A-0AB705BBC0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387"/>
          <a:stretch/>
        </p:blipFill>
        <p:spPr>
          <a:xfrm>
            <a:off x="0" y="2563317"/>
            <a:ext cx="12194976" cy="4293009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03F5C82A-CC6B-4FCC-8143-64936D1DA60B}"/>
              </a:ext>
            </a:extLst>
          </p:cNvPr>
          <p:cNvSpPr/>
          <p:nvPr/>
        </p:nvSpPr>
        <p:spPr>
          <a:xfrm>
            <a:off x="7606972" y="3857362"/>
            <a:ext cx="3187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chemeClr val="accent1"/>
                </a:solidFill>
              </a:rPr>
              <a:t>Kaydırma çubukları</a:t>
            </a:r>
            <a:endParaRPr lang="tr-TR" sz="2800" dirty="0">
              <a:solidFill>
                <a:schemeClr val="accent1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7306F3F8-0B80-4DFC-9DF2-C323B1750F6F}"/>
              </a:ext>
            </a:extLst>
          </p:cNvPr>
          <p:cNvCxnSpPr/>
          <p:nvPr/>
        </p:nvCxnSpPr>
        <p:spPr>
          <a:xfrm>
            <a:off x="10794063" y="4218039"/>
            <a:ext cx="1273455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2CC2B44D-139A-4CD7-AACF-52D424B759C0}"/>
              </a:ext>
            </a:extLst>
          </p:cNvPr>
          <p:cNvCxnSpPr/>
          <p:nvPr/>
        </p:nvCxnSpPr>
        <p:spPr>
          <a:xfrm>
            <a:off x="9739126" y="4380582"/>
            <a:ext cx="0" cy="175474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Dikdörtgen 7">
            <a:extLst>
              <a:ext uri="{FF2B5EF4-FFF2-40B4-BE49-F238E27FC236}">
                <a16:creationId xmlns:a16="http://schemas.microsoft.com/office/drawing/2014/main" id="{DEC92FBE-670C-42DD-8E04-E0E09A6A635A}"/>
              </a:ext>
            </a:extLst>
          </p:cNvPr>
          <p:cNvSpPr/>
          <p:nvPr/>
        </p:nvSpPr>
        <p:spPr>
          <a:xfrm>
            <a:off x="3472785" y="4939562"/>
            <a:ext cx="164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Durum çubuğu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9" name="Ok: Aşağı 8">
            <a:extLst>
              <a:ext uri="{FF2B5EF4-FFF2-40B4-BE49-F238E27FC236}">
                <a16:creationId xmlns:a16="http://schemas.microsoft.com/office/drawing/2014/main" id="{CF7BD93A-259A-4CA0-B4FD-7768D8B320CE}"/>
              </a:ext>
            </a:extLst>
          </p:cNvPr>
          <p:cNvSpPr/>
          <p:nvPr/>
        </p:nvSpPr>
        <p:spPr>
          <a:xfrm>
            <a:off x="3878826" y="5308894"/>
            <a:ext cx="468698" cy="11066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0" name="Ok: Aşağı 9">
            <a:extLst>
              <a:ext uri="{FF2B5EF4-FFF2-40B4-BE49-F238E27FC236}">
                <a16:creationId xmlns:a16="http://schemas.microsoft.com/office/drawing/2014/main" id="{03F261A6-493E-4036-945D-CCF07E472C47}"/>
              </a:ext>
            </a:extLst>
          </p:cNvPr>
          <p:cNvSpPr/>
          <p:nvPr/>
        </p:nvSpPr>
        <p:spPr>
          <a:xfrm rot="16979759">
            <a:off x="7278235" y="3291849"/>
            <a:ext cx="468698" cy="50251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1" name="Ok: Aşağı 10">
            <a:extLst>
              <a:ext uri="{FF2B5EF4-FFF2-40B4-BE49-F238E27FC236}">
                <a16:creationId xmlns:a16="http://schemas.microsoft.com/office/drawing/2014/main" id="{9BFE0847-C4CA-47C3-9AD4-408830993FB2}"/>
              </a:ext>
            </a:extLst>
          </p:cNvPr>
          <p:cNvSpPr/>
          <p:nvPr/>
        </p:nvSpPr>
        <p:spPr>
          <a:xfrm rot="4204198">
            <a:off x="1681356" y="4105573"/>
            <a:ext cx="468698" cy="31542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358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EEFEBB0-0D88-48C6-92BC-1275AE006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4976" cy="6856326"/>
          </a:xfrm>
          <a:prstGeom prst="rect">
            <a:avLst/>
          </a:prstGeom>
        </p:spPr>
      </p:pic>
      <p:sp>
        <p:nvSpPr>
          <p:cNvPr id="4" name="Ok: Aşağı 3">
            <a:extLst>
              <a:ext uri="{FF2B5EF4-FFF2-40B4-BE49-F238E27FC236}">
                <a16:creationId xmlns:a16="http://schemas.microsoft.com/office/drawing/2014/main" id="{9AFAAB08-E0E9-4B42-A2FB-F88332C02B8B}"/>
              </a:ext>
            </a:extLst>
          </p:cNvPr>
          <p:cNvSpPr/>
          <p:nvPr/>
        </p:nvSpPr>
        <p:spPr>
          <a:xfrm>
            <a:off x="6061587" y="2381028"/>
            <a:ext cx="1489587" cy="2743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sütun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Ok: Sağ 4">
            <a:extLst>
              <a:ext uri="{FF2B5EF4-FFF2-40B4-BE49-F238E27FC236}">
                <a16:creationId xmlns:a16="http://schemas.microsoft.com/office/drawing/2014/main" id="{CEE655A3-276A-4844-A2A4-5353CBC0B66F}"/>
              </a:ext>
            </a:extLst>
          </p:cNvPr>
          <p:cNvSpPr/>
          <p:nvPr/>
        </p:nvSpPr>
        <p:spPr>
          <a:xfrm>
            <a:off x="792357" y="2569489"/>
            <a:ext cx="4704735" cy="468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/>
              <a:t>satır</a:t>
            </a:r>
          </a:p>
        </p:txBody>
      </p:sp>
      <p:sp>
        <p:nvSpPr>
          <p:cNvPr id="6" name="Konuşma Balonu: Dikdörtgen 5">
            <a:extLst>
              <a:ext uri="{FF2B5EF4-FFF2-40B4-BE49-F238E27FC236}">
                <a16:creationId xmlns:a16="http://schemas.microsoft.com/office/drawing/2014/main" id="{199F1473-675A-4451-AB73-3CC6BC208DAF}"/>
              </a:ext>
            </a:extLst>
          </p:cNvPr>
          <p:cNvSpPr/>
          <p:nvPr/>
        </p:nvSpPr>
        <p:spPr>
          <a:xfrm>
            <a:off x="7403690" y="84803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Başlık çubuğu</a:t>
            </a:r>
            <a:endParaRPr lang="tr-TR" dirty="0"/>
          </a:p>
        </p:txBody>
      </p:sp>
      <p:sp>
        <p:nvSpPr>
          <p:cNvPr id="7" name="Konuşma Balonu: Dikdörtgen 6">
            <a:extLst>
              <a:ext uri="{FF2B5EF4-FFF2-40B4-BE49-F238E27FC236}">
                <a16:creationId xmlns:a16="http://schemas.microsoft.com/office/drawing/2014/main" id="{B24E0AB2-3D7E-43F5-9297-18696D0A9675}"/>
              </a:ext>
            </a:extLst>
          </p:cNvPr>
          <p:cNvSpPr/>
          <p:nvPr/>
        </p:nvSpPr>
        <p:spPr>
          <a:xfrm>
            <a:off x="3541369" y="769767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Sekmeler</a:t>
            </a:r>
            <a:endParaRPr lang="tr-TR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580DCDA7-1C7C-4CE3-9AF9-AE0431A24FAC}"/>
              </a:ext>
            </a:extLst>
          </p:cNvPr>
          <p:cNvSpPr/>
          <p:nvPr/>
        </p:nvSpPr>
        <p:spPr>
          <a:xfrm>
            <a:off x="0" y="267314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çıklama Balonu: Çizgi 8">
            <a:extLst>
              <a:ext uri="{FF2B5EF4-FFF2-40B4-BE49-F238E27FC236}">
                <a16:creationId xmlns:a16="http://schemas.microsoft.com/office/drawing/2014/main" id="{47C3E9F8-B4E9-4040-8BEB-7E2E0277B2B1}"/>
              </a:ext>
            </a:extLst>
          </p:cNvPr>
          <p:cNvSpPr/>
          <p:nvPr/>
        </p:nvSpPr>
        <p:spPr>
          <a:xfrm>
            <a:off x="393648" y="1987850"/>
            <a:ext cx="1716090" cy="376920"/>
          </a:xfrm>
          <a:prstGeom prst="borderCallout1">
            <a:avLst>
              <a:gd name="adj1" fmla="val 1840"/>
              <a:gd name="adj2" fmla="val 48119"/>
              <a:gd name="adj3" fmla="val -102473"/>
              <a:gd name="adj4" fmla="val 75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Adres çubuğu</a:t>
            </a:r>
            <a:endParaRPr lang="tr-TR" dirty="0"/>
          </a:p>
        </p:txBody>
      </p:sp>
      <p:sp>
        <p:nvSpPr>
          <p:cNvPr id="10" name="Ok: Sol 9">
            <a:extLst>
              <a:ext uri="{FF2B5EF4-FFF2-40B4-BE49-F238E27FC236}">
                <a16:creationId xmlns:a16="http://schemas.microsoft.com/office/drawing/2014/main" id="{40E9A7E1-EA2C-4FD1-B2FB-16E93C599EB5}"/>
              </a:ext>
            </a:extLst>
          </p:cNvPr>
          <p:cNvSpPr/>
          <p:nvPr/>
        </p:nvSpPr>
        <p:spPr>
          <a:xfrm>
            <a:off x="2804542" y="1324550"/>
            <a:ext cx="3362632" cy="597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Formül çubuğu</a:t>
            </a:r>
            <a:endParaRPr lang="tr-TR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49921F4D-9F42-4221-9735-EB71AB1FE847}"/>
              </a:ext>
            </a:extLst>
          </p:cNvPr>
          <p:cNvSpPr/>
          <p:nvPr/>
        </p:nvSpPr>
        <p:spPr>
          <a:xfrm>
            <a:off x="8684190" y="4011250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Kaydırma çubukları</a:t>
            </a:r>
            <a:endParaRPr lang="tr-TR" dirty="0"/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1742085B-CA1E-48C2-8056-DDB3766FEC89}"/>
              </a:ext>
            </a:extLst>
          </p:cNvPr>
          <p:cNvCxnSpPr/>
          <p:nvPr/>
        </p:nvCxnSpPr>
        <p:spPr>
          <a:xfrm>
            <a:off x="10794063" y="4218039"/>
            <a:ext cx="12734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1A7479FF-B6AE-40FA-85D2-131349319E6E}"/>
              </a:ext>
            </a:extLst>
          </p:cNvPr>
          <p:cNvCxnSpPr/>
          <p:nvPr/>
        </p:nvCxnSpPr>
        <p:spPr>
          <a:xfrm>
            <a:off x="9739126" y="4380582"/>
            <a:ext cx="0" cy="17547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Dikdörtgen 15">
            <a:extLst>
              <a:ext uri="{FF2B5EF4-FFF2-40B4-BE49-F238E27FC236}">
                <a16:creationId xmlns:a16="http://schemas.microsoft.com/office/drawing/2014/main" id="{4933657E-4D2B-4802-9764-B2EBFCA9E936}"/>
              </a:ext>
            </a:extLst>
          </p:cNvPr>
          <p:cNvSpPr/>
          <p:nvPr/>
        </p:nvSpPr>
        <p:spPr>
          <a:xfrm>
            <a:off x="3472785" y="4939562"/>
            <a:ext cx="164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Durum çubuğu</a:t>
            </a:r>
            <a:endParaRPr lang="tr-TR" dirty="0"/>
          </a:p>
        </p:txBody>
      </p:sp>
      <p:sp>
        <p:nvSpPr>
          <p:cNvPr id="17" name="Ok: Aşağı 16">
            <a:extLst>
              <a:ext uri="{FF2B5EF4-FFF2-40B4-BE49-F238E27FC236}">
                <a16:creationId xmlns:a16="http://schemas.microsoft.com/office/drawing/2014/main" id="{0DD564D1-BC45-4E47-B186-01B46A60428B}"/>
              </a:ext>
            </a:extLst>
          </p:cNvPr>
          <p:cNvSpPr/>
          <p:nvPr/>
        </p:nvSpPr>
        <p:spPr>
          <a:xfrm>
            <a:off x="3878826" y="5308894"/>
            <a:ext cx="468698" cy="11066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619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76661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2016 sürümünde menüler sekmeler şeklinde karşımıza çıkmaktadır.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Ekranda sürekli yer alan 7 sekme temel kullanım amaçları aşağıda listelenmiştir: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1. </a:t>
            </a:r>
            <a:r>
              <a:rPr lang="tr-TR" sz="2800" b="1" dirty="0">
                <a:solidFill>
                  <a:srgbClr val="FF0000"/>
                </a:solidFill>
              </a:rPr>
              <a:t>Dosya</a:t>
            </a:r>
            <a:r>
              <a:rPr lang="tr-TR" sz="2800" dirty="0"/>
              <a:t>: Doküman yönetimi ile ilgili </a:t>
            </a:r>
            <a:r>
              <a:rPr lang="tr-TR" sz="2800" i="1" dirty="0"/>
              <a:t>Aç, Kaydet, Farklı Kaydet </a:t>
            </a:r>
            <a:r>
              <a:rPr lang="tr-TR" sz="2800" dirty="0"/>
              <a:t>ve </a:t>
            </a:r>
            <a:r>
              <a:rPr lang="tr-TR" sz="2800" i="1" dirty="0"/>
              <a:t>Yazdır </a:t>
            </a:r>
            <a:r>
              <a:rPr lang="tr-TR" sz="2800" dirty="0"/>
              <a:t>gibi işlemler yer alır.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2. Giriş</a:t>
            </a:r>
            <a:r>
              <a:rPr lang="tr-TR" sz="2800" dirty="0"/>
              <a:t>: Bir belge üzerinde çalışırken sıklıkla kullanılan </a:t>
            </a:r>
            <a:r>
              <a:rPr lang="tr-TR" sz="2800" i="1" dirty="0"/>
              <a:t>Yazı Tipi </a:t>
            </a:r>
            <a:r>
              <a:rPr lang="tr-TR" sz="2800" dirty="0"/>
              <a:t>ve </a:t>
            </a:r>
            <a:r>
              <a:rPr lang="tr-TR" sz="2800" i="1" dirty="0"/>
              <a:t>Paragraf Düzenleme </a:t>
            </a:r>
            <a:r>
              <a:rPr lang="tr-TR" sz="2800" dirty="0"/>
              <a:t>gibi araçlar yer alır.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C803F47-C3DE-4358-9D0A-6FB73E8B2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632"/>
          <a:stretch/>
        </p:blipFill>
        <p:spPr>
          <a:xfrm>
            <a:off x="0" y="5762269"/>
            <a:ext cx="12194976" cy="1053672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36E4887C-B579-4647-B5A1-D6E61E09ED01}"/>
              </a:ext>
            </a:extLst>
          </p:cNvPr>
          <p:cNvSpPr/>
          <p:nvPr/>
        </p:nvSpPr>
        <p:spPr>
          <a:xfrm>
            <a:off x="3541369" y="6532034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Sekmeler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DE7120F-3053-4F36-A6F9-F076F37D11E1}"/>
              </a:ext>
            </a:extLst>
          </p:cNvPr>
          <p:cNvSpPr/>
          <p:nvPr/>
        </p:nvSpPr>
        <p:spPr>
          <a:xfrm>
            <a:off x="0" y="6029581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029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3. </a:t>
            </a:r>
            <a:r>
              <a:rPr lang="tr-TR" sz="2800" b="1" dirty="0">
                <a:solidFill>
                  <a:srgbClr val="FF0000"/>
                </a:solidFill>
              </a:rPr>
              <a:t>Ekle</a:t>
            </a:r>
            <a:r>
              <a:rPr lang="tr-TR" sz="2800" dirty="0"/>
              <a:t>: Dokümana eklenebilecek </a:t>
            </a:r>
            <a:r>
              <a:rPr lang="tr-TR" sz="2800" i="1" dirty="0"/>
              <a:t>Tablo, Resim, Grafik </a:t>
            </a:r>
            <a:r>
              <a:rPr lang="tr-TR" sz="2800" dirty="0"/>
              <a:t>ve </a:t>
            </a:r>
            <a:r>
              <a:rPr lang="tr-TR" sz="2800" i="1" dirty="0"/>
              <a:t>Sayfa Numarası </a:t>
            </a:r>
            <a:r>
              <a:rPr lang="tr-TR" sz="2800" dirty="0"/>
              <a:t>gibi nesneler ve özellikler yer alır.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4. </a:t>
            </a:r>
            <a:r>
              <a:rPr lang="tr-TR" sz="2800" b="1" dirty="0">
                <a:solidFill>
                  <a:srgbClr val="FF0000"/>
                </a:solidFill>
              </a:rPr>
              <a:t>Sayfa Düzeni</a:t>
            </a:r>
            <a:r>
              <a:rPr lang="tr-TR" sz="2800" dirty="0"/>
              <a:t>: </a:t>
            </a:r>
            <a:r>
              <a:rPr lang="tr-TR" sz="2800" i="1" dirty="0"/>
              <a:t>Kenar Boşlukları, Yönlendirme </a:t>
            </a:r>
            <a:r>
              <a:rPr lang="tr-TR" sz="2800" dirty="0"/>
              <a:t>ve </a:t>
            </a:r>
            <a:r>
              <a:rPr lang="tr-TR" sz="2800" i="1" dirty="0"/>
              <a:t>Sayfa Kenarlıkları </a:t>
            </a:r>
            <a:r>
              <a:rPr lang="tr-TR" sz="2800" dirty="0"/>
              <a:t>gibi sayfa yapısı ile ilgili özellikler yer alır.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5. </a:t>
            </a:r>
            <a:r>
              <a:rPr lang="tr-TR" sz="2800" b="1" dirty="0">
                <a:solidFill>
                  <a:srgbClr val="FF0000"/>
                </a:solidFill>
              </a:rPr>
              <a:t>Formüller</a:t>
            </a:r>
            <a:r>
              <a:rPr lang="tr-TR" sz="2800" dirty="0"/>
              <a:t>: Formüller sekmesinde hesaplama araçları, fonksiyonlar ve fonksiyonlara ait işlevler bulunur.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5C0647D-2653-4040-A011-692E3A2BB7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999"/>
          <a:stretch/>
        </p:blipFill>
        <p:spPr>
          <a:xfrm>
            <a:off x="-2976" y="4638005"/>
            <a:ext cx="12194976" cy="1851285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8299D6C7-ADD5-4216-9FCD-68719049465B}"/>
              </a:ext>
            </a:extLst>
          </p:cNvPr>
          <p:cNvSpPr/>
          <p:nvPr/>
        </p:nvSpPr>
        <p:spPr>
          <a:xfrm>
            <a:off x="3538393" y="5407771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Sekmeler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CE69F62-E760-494E-8976-B8DBC5EC5E50}"/>
              </a:ext>
            </a:extLst>
          </p:cNvPr>
          <p:cNvSpPr/>
          <p:nvPr/>
        </p:nvSpPr>
        <p:spPr>
          <a:xfrm>
            <a:off x="-2976" y="4905318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591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6. </a:t>
            </a:r>
            <a:r>
              <a:rPr lang="tr-TR" sz="2800" b="1" dirty="0">
                <a:solidFill>
                  <a:srgbClr val="FF0000"/>
                </a:solidFill>
              </a:rPr>
              <a:t>Veri</a:t>
            </a:r>
            <a:r>
              <a:rPr lang="tr-TR" sz="2800" dirty="0"/>
              <a:t>: Veri sekmesinde Excel’in sık kullanılan </a:t>
            </a:r>
            <a:r>
              <a:rPr lang="tr-TR" sz="2800" i="1" dirty="0"/>
              <a:t>alt toplam, doğrulama, dış veri, hedef ara </a:t>
            </a:r>
            <a:r>
              <a:rPr lang="tr-TR" sz="2800" dirty="0"/>
              <a:t>ve </a:t>
            </a:r>
            <a:r>
              <a:rPr lang="tr-TR" sz="2800" i="1" dirty="0"/>
              <a:t>senaryolar </a:t>
            </a:r>
            <a:r>
              <a:rPr lang="tr-TR" sz="2800" dirty="0"/>
              <a:t>gibi veri analiz etme araçları bulunur.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7. </a:t>
            </a:r>
            <a:r>
              <a:rPr lang="tr-TR" sz="2800" b="1" dirty="0">
                <a:solidFill>
                  <a:srgbClr val="FF0000"/>
                </a:solidFill>
              </a:rPr>
              <a:t>Görünüm</a:t>
            </a:r>
            <a:r>
              <a:rPr lang="tr-TR" sz="2800" dirty="0"/>
              <a:t>: Çalışma alanını şekillendirmek için kullanılan Belge Görünümleri ve Yakınlaştırma araçları yer alır.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B6F720C-78B0-48B8-8627-B179A015B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999"/>
          <a:stretch/>
        </p:blipFill>
        <p:spPr>
          <a:xfrm>
            <a:off x="-2976" y="3963448"/>
            <a:ext cx="12194976" cy="1851285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EDA17F32-6630-459E-BBB7-1AA90F64BBE8}"/>
              </a:ext>
            </a:extLst>
          </p:cNvPr>
          <p:cNvSpPr/>
          <p:nvPr/>
        </p:nvSpPr>
        <p:spPr>
          <a:xfrm>
            <a:off x="3538393" y="4733214"/>
            <a:ext cx="1612310" cy="283906"/>
          </a:xfrm>
          <a:prstGeom prst="wedgeRectCallout">
            <a:avLst>
              <a:gd name="adj1" fmla="val -22482"/>
              <a:gd name="adj2" fmla="val -1129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Sekmeler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C148F2D-21C9-4B6E-BE3C-E0040CE6ADC7}"/>
              </a:ext>
            </a:extLst>
          </p:cNvPr>
          <p:cNvSpPr/>
          <p:nvPr/>
        </p:nvSpPr>
        <p:spPr>
          <a:xfrm>
            <a:off x="-2976" y="4230761"/>
            <a:ext cx="5817628" cy="28390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17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en-US" sz="2800" dirty="0"/>
              <a:t>Zacharias B. </a:t>
            </a:r>
            <a:r>
              <a:rPr lang="en-US" sz="2800" dirty="0" err="1"/>
              <a:t>Maroulis</a:t>
            </a:r>
            <a:r>
              <a:rPr lang="en-US" sz="2800" dirty="0"/>
              <a:t> and George D. </a:t>
            </a:r>
            <a:r>
              <a:rPr lang="en-US" sz="2800" dirty="0" err="1"/>
              <a:t>Saravacos</a:t>
            </a:r>
            <a:endParaRPr lang="en-US" sz="2800" dirty="0"/>
          </a:p>
          <a:p>
            <a:pPr fontAlgn="base"/>
            <a:r>
              <a:rPr lang="en-US" sz="2800" dirty="0"/>
              <a:t>2003</a:t>
            </a:r>
          </a:p>
          <a:p>
            <a:pPr fontAlgn="base"/>
            <a:r>
              <a:rPr lang="en-US" sz="2800" dirty="0"/>
              <a:t>Food Process Design</a:t>
            </a:r>
          </a:p>
          <a:p>
            <a:pPr fontAlgn="base"/>
            <a:r>
              <a:rPr lang="en-US" b="1" dirty="0"/>
              <a:t>3. Computer-Aided Process Design</a:t>
            </a:r>
            <a:endParaRPr lang="tr-TR" b="1" dirty="0"/>
          </a:p>
          <a:p>
            <a:pPr fontAlgn="base"/>
            <a:r>
              <a:rPr lang="en-US" sz="2800" dirty="0"/>
              <a:t>Marcel Dekker, Inc</a:t>
            </a:r>
          </a:p>
          <a:p>
            <a:pPr fontAlgn="base"/>
            <a:endParaRPr lang="tr-TR" sz="2800" dirty="0"/>
          </a:p>
          <a:p>
            <a:pPr fontAlgn="base"/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3DEAA7C-A17A-48DA-A3A5-B0A75457E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279" y="408896"/>
            <a:ext cx="3584165" cy="565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265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Sürekli görünen sekmelere üzerinde çalıştığınız nesne ile ilgili araçların yer aldığı sekmeler de eklenmektedir.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Örneğin, bir tablo üzerinde çalışırken Tasarım sekmesinden oluşan </a:t>
            </a:r>
            <a:r>
              <a:rPr lang="tr-TR" sz="2800" dirty="0">
                <a:solidFill>
                  <a:srgbClr val="FF0000"/>
                </a:solidFill>
              </a:rPr>
              <a:t>Tablo Araçları </a:t>
            </a:r>
            <a:r>
              <a:rPr lang="tr-TR" sz="2800" dirty="0"/>
              <a:t>bölümü görülürken bir </a:t>
            </a:r>
            <a:r>
              <a:rPr lang="tr-TR" sz="2800" dirty="0">
                <a:solidFill>
                  <a:srgbClr val="00B050"/>
                </a:solidFill>
              </a:rPr>
              <a:t>resim</a:t>
            </a:r>
            <a:r>
              <a:rPr lang="tr-TR" sz="2800" dirty="0"/>
              <a:t> üzerinde çalışırken Biçim sekmesinin yer aldığı </a:t>
            </a:r>
            <a:r>
              <a:rPr lang="tr-TR" sz="2800" dirty="0">
                <a:solidFill>
                  <a:srgbClr val="FF0000"/>
                </a:solidFill>
              </a:rPr>
              <a:t>Resim Araçları </a:t>
            </a:r>
            <a:r>
              <a:rPr lang="tr-TR" sz="2800" dirty="0"/>
              <a:t>bölümü görülür.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CBEA34A-BFA8-4FBB-8EBD-CC54E0C41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344" y="3982065"/>
            <a:ext cx="6415546" cy="2315496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9F07EFC0-B940-4C27-93B2-6BA86323CB81}"/>
              </a:ext>
            </a:extLst>
          </p:cNvPr>
          <p:cNvSpPr/>
          <p:nvPr/>
        </p:nvSpPr>
        <p:spPr>
          <a:xfrm>
            <a:off x="4984955" y="3982065"/>
            <a:ext cx="1828800" cy="9347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913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2016 yazılımında </a:t>
            </a:r>
            <a:r>
              <a:rPr lang="tr-TR" sz="2800" dirty="0">
                <a:solidFill>
                  <a:srgbClr val="00B0F0"/>
                </a:solidFill>
              </a:rPr>
              <a:t>açılır menüler </a:t>
            </a:r>
            <a:r>
              <a:rPr lang="tr-TR" sz="2800" dirty="0"/>
              <a:t>yerine </a:t>
            </a:r>
            <a:r>
              <a:rPr lang="tr-TR" sz="2800" i="1" dirty="0">
                <a:solidFill>
                  <a:srgbClr val="FF0000"/>
                </a:solidFill>
              </a:rPr>
              <a:t>Şerit</a:t>
            </a:r>
            <a:r>
              <a:rPr lang="tr-TR" sz="2800" i="1" dirty="0"/>
              <a:t> </a:t>
            </a:r>
            <a:r>
              <a:rPr lang="tr-TR" sz="2800" dirty="0"/>
              <a:t>uygulaması kullanılır.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Araçlar şerit </a:t>
            </a:r>
            <a:r>
              <a:rPr lang="tr-TR" sz="2800" dirty="0"/>
              <a:t>üzerinde </a:t>
            </a:r>
            <a:r>
              <a:rPr lang="tr-TR" sz="2800" dirty="0">
                <a:solidFill>
                  <a:srgbClr val="00B050"/>
                </a:solidFill>
              </a:rPr>
              <a:t>küçük resimler </a:t>
            </a:r>
            <a:r>
              <a:rPr lang="tr-TR" sz="2800" dirty="0"/>
              <a:t>ile simgelenir.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FFA0F6-C0BA-4D59-B7A9-431246EE5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50" b="78704"/>
          <a:stretch/>
        </p:blipFill>
        <p:spPr>
          <a:xfrm>
            <a:off x="324464" y="2389240"/>
            <a:ext cx="11453245" cy="216801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BF230B2-EDAE-4A48-8EE2-C5170D52A2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008" b="77648"/>
          <a:stretch/>
        </p:blipFill>
        <p:spPr>
          <a:xfrm>
            <a:off x="324464" y="4557252"/>
            <a:ext cx="11673823" cy="229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50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C489973-C483-4472-BC77-27D6F93F7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Image result for Şeridi sürekli görünür yapmak  excel">
            <a:extLst>
              <a:ext uri="{FF2B5EF4-FFF2-40B4-BE49-F238E27FC236}">
                <a16:creationId xmlns:a16="http://schemas.microsoft.com/office/drawing/2014/main" id="{1F5138B0-BA21-49E5-AA62-5D42C1A75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20215" b="61720"/>
          <a:stretch/>
        </p:blipFill>
        <p:spPr bwMode="auto">
          <a:xfrm>
            <a:off x="3759481" y="2241754"/>
            <a:ext cx="6426198" cy="186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E6C8FD8-B329-4EC0-ACCE-B95D8CAFF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492" y="5083585"/>
            <a:ext cx="6488680" cy="1494195"/>
          </a:xfrm>
          <a:prstGeom prst="rect">
            <a:avLst/>
          </a:prstGeom>
        </p:spPr>
      </p:pic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id="{4A632765-8D09-4E0A-953F-4B40A9F53C48}"/>
              </a:ext>
            </a:extLst>
          </p:cNvPr>
          <p:cNvCxnSpPr>
            <a:cxnSpLocks/>
          </p:cNvCxnSpPr>
          <p:nvPr/>
        </p:nvCxnSpPr>
        <p:spPr>
          <a:xfrm flipV="1">
            <a:off x="8949128" y="1753849"/>
            <a:ext cx="2878111" cy="719528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4B627B21-3F49-4F91-9FE7-2F9619CF9D31}"/>
              </a:ext>
            </a:extLst>
          </p:cNvPr>
          <p:cNvCxnSpPr>
            <a:cxnSpLocks/>
          </p:cNvCxnSpPr>
          <p:nvPr/>
        </p:nvCxnSpPr>
        <p:spPr>
          <a:xfrm flipV="1">
            <a:off x="7508605" y="4595330"/>
            <a:ext cx="2677074" cy="927563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844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2016 yazılım penceresinin </a:t>
            </a:r>
            <a:r>
              <a:rPr lang="tr-TR" sz="2800" dirty="0">
                <a:solidFill>
                  <a:srgbClr val="FF0000"/>
                </a:solidFill>
              </a:rPr>
              <a:t>sol üst köşesinde </a:t>
            </a:r>
            <a:r>
              <a:rPr lang="tr-TR" sz="2800" dirty="0"/>
              <a:t>yer alan </a:t>
            </a:r>
            <a:r>
              <a:rPr lang="tr-TR" sz="2800" i="1" dirty="0">
                <a:solidFill>
                  <a:srgbClr val="C00000"/>
                </a:solidFill>
              </a:rPr>
              <a:t>Hızlı Erişim Çubuğu </a:t>
            </a:r>
            <a:r>
              <a:rPr lang="tr-TR" sz="2800" dirty="0"/>
              <a:t>ile </a:t>
            </a:r>
            <a:r>
              <a:rPr lang="tr-TR" sz="2800" i="1" dirty="0">
                <a:solidFill>
                  <a:srgbClr val="7030A0"/>
                </a:solidFill>
              </a:rPr>
              <a:t>Kaydetme</a:t>
            </a:r>
            <a:r>
              <a:rPr lang="tr-TR" sz="2800" dirty="0"/>
              <a:t>, </a:t>
            </a:r>
            <a:r>
              <a:rPr lang="tr-TR" sz="2800" i="1" dirty="0">
                <a:solidFill>
                  <a:srgbClr val="0070C0"/>
                </a:solidFill>
              </a:rPr>
              <a:t>Geri Alma</a:t>
            </a:r>
            <a:r>
              <a:rPr lang="tr-TR" sz="2800" dirty="0"/>
              <a:t>, </a:t>
            </a:r>
            <a:r>
              <a:rPr lang="tr-TR" sz="2800" i="1" dirty="0">
                <a:solidFill>
                  <a:srgbClr val="00B050"/>
                </a:solidFill>
              </a:rPr>
              <a:t>İleri alma </a:t>
            </a:r>
            <a:r>
              <a:rPr lang="tr-TR" sz="2800" i="1" dirty="0"/>
              <a:t>ve Yenileme </a:t>
            </a:r>
            <a:r>
              <a:rPr lang="tr-TR" sz="2800" dirty="0"/>
              <a:t>araçlarına kolaylıkla erişilebilir.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4E80696-3FDA-451C-870A-8D5882A2F7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643"/>
          <a:stretch/>
        </p:blipFill>
        <p:spPr>
          <a:xfrm>
            <a:off x="1818101" y="2463298"/>
            <a:ext cx="8555798" cy="425229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8C3FF957-1E4B-4E1A-A846-F7BBC4069F50}"/>
              </a:ext>
            </a:extLst>
          </p:cNvPr>
          <p:cNvSpPr/>
          <p:nvPr/>
        </p:nvSpPr>
        <p:spPr>
          <a:xfrm>
            <a:off x="1818101" y="2463299"/>
            <a:ext cx="2963761" cy="32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849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1" y="360000"/>
            <a:ext cx="4656000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İsterseniz Hızlı Erişim Çubuğuna </a:t>
            </a:r>
            <a:r>
              <a:rPr lang="tr-TR" sz="2800" dirty="0">
                <a:solidFill>
                  <a:srgbClr val="FF0000"/>
                </a:solidFill>
              </a:rPr>
              <a:t>yeni araçlar ekleyerek </a:t>
            </a:r>
            <a:r>
              <a:rPr lang="tr-TR" sz="2800" dirty="0"/>
              <a:t>özelleştirebilirsiniz.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için </a:t>
            </a:r>
            <a:r>
              <a:rPr lang="tr-TR" sz="2800" b="1" dirty="0"/>
              <a:t>Hızlı Erişim Araç Çubuğu’ nu Özelleştir </a:t>
            </a:r>
            <a:r>
              <a:rPr lang="tr-TR" sz="2800" dirty="0"/>
              <a:t>açılır menüsünü kullanabilirsiniz.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732D14F-06B1-4D97-B638-2C3820D031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218" b="11643"/>
          <a:stretch/>
        </p:blipFill>
        <p:spPr>
          <a:xfrm>
            <a:off x="6260891" y="741535"/>
            <a:ext cx="5371475" cy="425229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E1AA004-12F7-4D36-8BEC-B4C9BB42863E}"/>
              </a:ext>
            </a:extLst>
          </p:cNvPr>
          <p:cNvSpPr/>
          <p:nvPr/>
        </p:nvSpPr>
        <p:spPr>
          <a:xfrm>
            <a:off x="6260891" y="741535"/>
            <a:ext cx="2963761" cy="32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964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1.1.2 Klavye </a:t>
            </a:r>
            <a:r>
              <a:rPr lang="tr-TR" dirty="0" err="1">
                <a:solidFill>
                  <a:srgbClr val="7030A0"/>
                </a:solidFill>
              </a:rPr>
              <a:t>Kısayolları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496105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Klavye </a:t>
            </a:r>
            <a:r>
              <a:rPr lang="tr-TR" sz="2800" dirty="0" err="1"/>
              <a:t>kısayolları</a:t>
            </a:r>
            <a:r>
              <a:rPr lang="tr-TR" sz="2800" dirty="0"/>
              <a:t> sık kullandığınız işlemleri daha hızlı yapabilmeniz için sunulmuş araçlardır.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Şerit üzerinde kullandığınız aracın üzerinde imlecinizi bekletirseniz </a:t>
            </a:r>
            <a:r>
              <a:rPr lang="tr-TR" sz="2800" dirty="0" err="1">
                <a:solidFill>
                  <a:srgbClr val="0070C0"/>
                </a:solidFill>
              </a:rPr>
              <a:t>kısayolunu</a:t>
            </a:r>
            <a:r>
              <a:rPr lang="tr-TR" sz="2800" dirty="0">
                <a:solidFill>
                  <a:srgbClr val="0070C0"/>
                </a:solidFill>
              </a:rPr>
              <a:t> görebilirsiniz</a:t>
            </a:r>
            <a:r>
              <a:rPr lang="tr-TR" sz="2800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araçlardan en sık kullanılanlar aşağıda listelenmiştir:</a:t>
            </a:r>
          </a:p>
        </p:txBody>
      </p:sp>
    </p:spTree>
    <p:extLst>
      <p:ext uri="{BB962C8B-B14F-4D97-AF65-F5344CB8AC3E}">
        <p14:creationId xmlns:p14="http://schemas.microsoft.com/office/powerpoint/2010/main" val="368478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853CCC4-864A-4EBB-A087-85B226402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310" y="1592825"/>
            <a:ext cx="10018713" cy="320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178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16934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1.1.3 Yardım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Office yazılımı ile çalışırken yardıma ihtiyaç duyduğunuzda klavyedeki </a:t>
            </a:r>
            <a:r>
              <a:rPr lang="tr-TR" sz="2800" dirty="0">
                <a:solidFill>
                  <a:srgbClr val="FF0000"/>
                </a:solidFill>
              </a:rPr>
              <a:t>F1 tuşuna </a:t>
            </a:r>
            <a:r>
              <a:rPr lang="tr-TR" sz="2800" dirty="0"/>
              <a:t>basarak </a:t>
            </a:r>
            <a:r>
              <a:rPr lang="tr-TR" sz="2800" i="1" dirty="0"/>
              <a:t>Excel Yardımı</a:t>
            </a:r>
            <a:r>
              <a:rPr lang="tr-TR" sz="2800" dirty="0"/>
              <a:t>nı açabilirsiniz. </a:t>
            </a:r>
          </a:p>
        </p:txBody>
      </p:sp>
    </p:spTree>
    <p:extLst>
      <p:ext uri="{BB962C8B-B14F-4D97-AF65-F5344CB8AC3E}">
        <p14:creationId xmlns:p14="http://schemas.microsoft.com/office/powerpoint/2010/main" val="1541120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5916615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Açılan Yardım penceresinde yaşadığınız sorun ile ilgili anahtar kelimeleri </a:t>
            </a:r>
            <a:r>
              <a:rPr lang="tr-TR" sz="2800" i="1" dirty="0"/>
              <a:t>Ara Çubuğu</a:t>
            </a:r>
            <a:r>
              <a:rPr lang="tr-TR" sz="2800" dirty="0"/>
              <a:t>na yazarak arama yaparak çevrimiçi ve çevrimdışı ilgili kaynaklara erişebilirsiniz.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E6C6B4F-A602-48CD-A87D-51AD5B5C3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925" y="0"/>
            <a:ext cx="4791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97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5916615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A06FA2E-D1D6-4192-AAD2-BC9499511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45" r="21585" b="37516"/>
          <a:stretch/>
        </p:blipFill>
        <p:spPr>
          <a:xfrm>
            <a:off x="1" y="0"/>
            <a:ext cx="12192000" cy="685632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FBD8247F-3F6F-4E8F-84B9-15D64EA23D5B}"/>
              </a:ext>
            </a:extLst>
          </p:cNvPr>
          <p:cNvSpPr/>
          <p:nvPr/>
        </p:nvSpPr>
        <p:spPr>
          <a:xfrm>
            <a:off x="3459965" y="3716282"/>
            <a:ext cx="63364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Veya şeridin en sağ tarafında bulunan </a:t>
            </a:r>
            <a:r>
              <a:rPr lang="tr-TR" sz="2800" i="1" dirty="0">
                <a:solidFill>
                  <a:srgbClr val="FF0000"/>
                </a:solidFill>
              </a:rPr>
              <a:t>Ara Çubuğu</a:t>
            </a:r>
            <a:r>
              <a:rPr lang="tr-TR" sz="2800" dirty="0">
                <a:solidFill>
                  <a:srgbClr val="FF0000"/>
                </a:solidFill>
              </a:rPr>
              <a:t>na</a:t>
            </a:r>
            <a:r>
              <a:rPr lang="tr-TR" sz="2800" dirty="0"/>
              <a:t> yaşadığınız sorun ile ilgili anahtar kelimeleri yazarak arama yapabilirsiniz</a:t>
            </a:r>
          </a:p>
        </p:txBody>
      </p:sp>
    </p:spTree>
    <p:extLst>
      <p:ext uri="{BB962C8B-B14F-4D97-AF65-F5344CB8AC3E}">
        <p14:creationId xmlns:p14="http://schemas.microsoft.com/office/powerpoint/2010/main" val="182071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85801"/>
            <a:ext cx="5000896" cy="5105400"/>
          </a:xfrm>
        </p:spPr>
        <p:txBody>
          <a:bodyPr anchor="t" anchorCtr="0">
            <a:noAutofit/>
          </a:bodyPr>
          <a:lstStyle/>
          <a:p>
            <a:pPr fontAlgn="base"/>
            <a:r>
              <a:rPr lang="tr-TR" sz="2800" dirty="0"/>
              <a:t>R. Paul Singh, Ferruh </a:t>
            </a:r>
            <a:r>
              <a:rPr lang="tr-TR" sz="2800" dirty="0" err="1"/>
              <a:t>Erdogdu</a:t>
            </a:r>
            <a:r>
              <a:rPr lang="tr-TR" sz="2800" dirty="0"/>
              <a:t>, 2004,</a:t>
            </a:r>
            <a:endParaRPr lang="tr-TR" sz="2800" b="1" i="1" dirty="0"/>
          </a:p>
          <a:p>
            <a:pPr fontAlgn="base"/>
            <a:r>
              <a:rPr lang="en-US" sz="2800" b="1" i="1" dirty="0"/>
              <a:t>Virtual Experiments in Food Processing</a:t>
            </a:r>
            <a:endParaRPr lang="tr-TR" sz="2800" b="1" i="1" dirty="0"/>
          </a:p>
          <a:p>
            <a:pPr fontAlgn="base"/>
            <a:r>
              <a:rPr lang="tr-TR" sz="2800" dirty="0">
                <a:hlinkClick r:id="rId2"/>
              </a:rPr>
              <a:t>https://www.youtube.com/watch?v=faS0JXosdRU&amp;list=PLADEOERvB68u-jE659G0O4pXeFwCnooQp&amp;index=7&amp;t=0s</a:t>
            </a:r>
            <a:endParaRPr lang="en-US" sz="28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36E43AE-E909-49AE-B195-52413430E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83" y="685801"/>
            <a:ext cx="4438042" cy="573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4357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53383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FF0000"/>
                </a:solidFill>
              </a:rPr>
              <a:t>2. Temel İşlemler</a:t>
            </a:r>
            <a:br>
              <a:rPr lang="tr-TR" dirty="0"/>
            </a:br>
            <a:r>
              <a:rPr lang="tr-TR" dirty="0">
                <a:solidFill>
                  <a:srgbClr val="00B050"/>
                </a:solidFill>
              </a:rPr>
              <a:t>2.1 Yeni belge açma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800000"/>
            <a:ext cx="10018713" cy="3888657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Microsoft Excel yazılımını açtığınızda boş bir belge de açılmış olacaktır. </a:t>
            </a:r>
          </a:p>
        </p:txBody>
      </p:sp>
    </p:spTree>
    <p:extLst>
      <p:ext uri="{BB962C8B-B14F-4D97-AF65-F5344CB8AC3E}">
        <p14:creationId xmlns:p14="http://schemas.microsoft.com/office/powerpoint/2010/main" val="1172998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doküman üzerinde çalışırken yeni bir belge açmak için: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Dosya</a:t>
            </a:r>
            <a:r>
              <a:rPr lang="tr-TR" sz="2800" dirty="0"/>
              <a:t> sekmesi ’ne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Soldaki menüden </a:t>
            </a:r>
            <a:r>
              <a:rPr lang="tr-TR" sz="2800" b="1" dirty="0">
                <a:solidFill>
                  <a:srgbClr val="C00000"/>
                </a:solidFill>
              </a:rPr>
              <a:t>Yeni</a:t>
            </a:r>
            <a:r>
              <a:rPr lang="tr-TR" sz="2800" dirty="0"/>
              <a:t> seçeneğine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Açılan şablonlardan amacınıza uygun olana </a:t>
            </a:r>
            <a:r>
              <a:rPr lang="tr-TR" sz="2800" dirty="0">
                <a:solidFill>
                  <a:srgbClr val="C00000"/>
                </a:solidFill>
              </a:rPr>
              <a:t>çift tıklayarak </a:t>
            </a:r>
            <a:r>
              <a:rPr lang="tr-TR" sz="2800" dirty="0"/>
              <a:t>açın.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Yeni bir boş belge açmak için </a:t>
            </a:r>
            <a:r>
              <a:rPr lang="tr-TR" sz="2800" b="1" dirty="0">
                <a:solidFill>
                  <a:srgbClr val="0070C0"/>
                </a:solidFill>
              </a:rPr>
              <a:t>CTRL+ N </a:t>
            </a:r>
            <a:r>
              <a:rPr lang="tr-TR" sz="2800" dirty="0"/>
              <a:t>tuşları da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30741107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Kullanılabilir </a:t>
            </a:r>
            <a:r>
              <a:rPr lang="tr-TR" sz="2800" dirty="0">
                <a:solidFill>
                  <a:srgbClr val="00B050"/>
                </a:solidFill>
              </a:rPr>
              <a:t>Şablonlar</a:t>
            </a:r>
            <a:r>
              <a:rPr lang="tr-TR" sz="2800" dirty="0"/>
              <a:t> arasında en sık kullanılan ve yazılımı ilk açtığınızda açılan </a:t>
            </a:r>
            <a:r>
              <a:rPr lang="tr-TR" sz="2800" b="1" i="1" dirty="0">
                <a:solidFill>
                  <a:srgbClr val="C00000"/>
                </a:solidFill>
              </a:rPr>
              <a:t>Boş Belge</a:t>
            </a:r>
            <a:r>
              <a:rPr lang="tr-TR" sz="2800" b="1" dirty="0">
                <a:solidFill>
                  <a:srgbClr val="C00000"/>
                </a:solidFill>
              </a:rPr>
              <a:t>dir</a:t>
            </a:r>
            <a:r>
              <a:rPr lang="tr-TR" sz="2800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ekrandaki şablonlar aracılığıyla belli amaçlar için önceden belirlenmiş biçimlerde belgeler oluşturabilirsiniz.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A89E49C-0A46-4074-BF26-C00128D98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219" y="3082413"/>
            <a:ext cx="6342230" cy="356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880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00B050"/>
                </a:solidFill>
              </a:rPr>
              <a:t>2.2 Var olan belgeyi açma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144296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önce üzerinde çalıştığınız bir belgeyi tekrar açmak için: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b="1" dirty="0">
                <a:solidFill>
                  <a:srgbClr val="C00000"/>
                </a:solidFill>
              </a:rPr>
              <a:t>Dosya</a:t>
            </a:r>
            <a:r>
              <a:rPr lang="tr-TR" sz="2800" b="1" dirty="0"/>
              <a:t> </a:t>
            </a:r>
            <a:r>
              <a:rPr lang="tr-TR" sz="2800" dirty="0"/>
              <a:t>sekmesine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Soldaki menüden </a:t>
            </a:r>
            <a:r>
              <a:rPr lang="tr-TR" sz="2800" b="1" dirty="0">
                <a:solidFill>
                  <a:srgbClr val="C00000"/>
                </a:solidFill>
              </a:rPr>
              <a:t>Aç</a:t>
            </a:r>
            <a:r>
              <a:rPr lang="tr-TR" sz="2800" b="1" dirty="0"/>
              <a:t> </a:t>
            </a:r>
            <a:r>
              <a:rPr lang="tr-TR" sz="2800" dirty="0"/>
              <a:t>seçeneğine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800" dirty="0"/>
              <a:t>Açılan pencere aracılığıyla belgenizi bulun ve belgeye çift tıklayarak açın.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Aç penceresine ulaşmak için </a:t>
            </a:r>
            <a:r>
              <a:rPr lang="tr-TR" sz="2800" b="1" dirty="0">
                <a:solidFill>
                  <a:srgbClr val="0070C0"/>
                </a:solidFill>
              </a:rPr>
              <a:t>CTRL+O</a:t>
            </a:r>
            <a:r>
              <a:rPr lang="tr-TR" sz="2800" b="1" dirty="0"/>
              <a:t> </a:t>
            </a:r>
            <a:r>
              <a:rPr lang="tr-TR" sz="2800" dirty="0"/>
              <a:t>tuşlarına basabilirsiniz.</a:t>
            </a:r>
          </a:p>
        </p:txBody>
      </p:sp>
    </p:spTree>
    <p:extLst>
      <p:ext uri="{BB962C8B-B14F-4D97-AF65-F5344CB8AC3E}">
        <p14:creationId xmlns:p14="http://schemas.microsoft.com/office/powerpoint/2010/main" val="2364160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E3518BA-8707-4E67-A6B5-C3324FEA5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49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00B050"/>
                </a:solidFill>
              </a:rPr>
              <a:t>2.3 Birden fazla belge ile çalışma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144296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Aynı anda birden fazla belge ile çalışırken belgeler arasında geçiş yapmak için: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>
                <a:solidFill>
                  <a:srgbClr val="C00000"/>
                </a:solidFill>
              </a:rPr>
              <a:t>Görünüm</a:t>
            </a:r>
            <a:r>
              <a:rPr lang="tr-TR" sz="2800" b="1" dirty="0"/>
              <a:t> </a:t>
            </a:r>
            <a:r>
              <a:rPr lang="tr-TR" sz="2800" dirty="0"/>
              <a:t>sekmesine tıklayın.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/>
              <a:t>Pencere bölümünden </a:t>
            </a:r>
            <a:r>
              <a:rPr lang="tr-TR" sz="2800" b="1" dirty="0">
                <a:solidFill>
                  <a:srgbClr val="C00000"/>
                </a:solidFill>
              </a:rPr>
              <a:t>Pencerelerde Geçiş Yap </a:t>
            </a:r>
            <a:r>
              <a:rPr lang="tr-TR" sz="2800" dirty="0"/>
              <a:t>düğmesine tıklayın.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/>
              <a:t>Açılan menüden geçiş yapmak istediğiniz belgeye tıklayın.</a:t>
            </a:r>
          </a:p>
        </p:txBody>
      </p:sp>
    </p:spTree>
    <p:extLst>
      <p:ext uri="{BB962C8B-B14F-4D97-AF65-F5344CB8AC3E}">
        <p14:creationId xmlns:p14="http://schemas.microsoft.com/office/powerpoint/2010/main" val="345298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6785DAF-0336-42AE-8FE8-5F7E05DA8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C4F616B1-AFF8-4689-A2E5-95BED31DB2AF}"/>
              </a:ext>
            </a:extLst>
          </p:cNvPr>
          <p:cNvSpPr/>
          <p:nvPr/>
        </p:nvSpPr>
        <p:spPr>
          <a:xfrm>
            <a:off x="9085006" y="943897"/>
            <a:ext cx="1253613" cy="12536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664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225909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Birden fazla belgeyi bir arada görmek isterseniz Görünüm sekmesinde yer alan </a:t>
            </a:r>
            <a:r>
              <a:rPr lang="tr-TR" sz="2800" b="1" dirty="0">
                <a:solidFill>
                  <a:srgbClr val="C00000"/>
                </a:solidFill>
              </a:rPr>
              <a:t>Tümünü Yerleştir </a:t>
            </a:r>
            <a:r>
              <a:rPr lang="tr-TR" sz="2800" dirty="0"/>
              <a:t>seçeneğini kullanabilirsiniz.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seçeneğe tıkladığınızda, karşınıza bir uyarı penceresi gelecek.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pencereden ise </a:t>
            </a:r>
            <a:r>
              <a:rPr lang="tr-TR" sz="2800" b="1" dirty="0">
                <a:solidFill>
                  <a:srgbClr val="C00000"/>
                </a:solidFill>
              </a:rPr>
              <a:t>Yerleştirme Biçimini </a:t>
            </a:r>
            <a:r>
              <a:rPr lang="tr-TR" sz="2800" dirty="0"/>
              <a:t>seçebilir ve sayfalarınızı o seçeneğe göre ekranınıza yerleştirebilirsiniz.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Böylece belgeler arasında geçiş yapmadan bir belgeden diğerine metin veya biçim kopyalama yapabilir ya da belgeleri karşılaştırabilirsiniz.</a:t>
            </a:r>
          </a:p>
        </p:txBody>
      </p:sp>
    </p:spTree>
    <p:extLst>
      <p:ext uri="{BB962C8B-B14F-4D97-AF65-F5344CB8AC3E}">
        <p14:creationId xmlns:p14="http://schemas.microsoft.com/office/powerpoint/2010/main" val="1434566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6785DAF-0336-42AE-8FE8-5F7E05DA8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C951463-F90A-4D14-9E9B-E34D1A8F1F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89" t="1877" r="1814" b="2747"/>
          <a:stretch/>
        </p:blipFill>
        <p:spPr>
          <a:xfrm>
            <a:off x="3097161" y="2212258"/>
            <a:ext cx="3864078" cy="3613355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EAD04312-869C-4929-81B0-9408B6EAE44D}"/>
              </a:ext>
            </a:extLst>
          </p:cNvPr>
          <p:cNvSpPr/>
          <p:nvPr/>
        </p:nvSpPr>
        <p:spPr>
          <a:xfrm>
            <a:off x="4114800" y="943897"/>
            <a:ext cx="781665" cy="1268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6910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imlecinizi araç çubuğunda göreceğiniz Microsoft Excel ikonu üzerinde bekletirseniz açık olan belgelerinizi görebilirsiniz.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pencerelere tıklayarak da istediğiniz belgeye geçebilirsiniz.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B99F582-CCCE-4277-A6D7-3C9E0731DD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662" r="27419"/>
          <a:stretch/>
        </p:blipFill>
        <p:spPr>
          <a:xfrm>
            <a:off x="110697" y="2921854"/>
            <a:ext cx="11992815" cy="3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6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151968" cy="5105401"/>
          </a:xfrm>
        </p:spPr>
        <p:txBody>
          <a:bodyPr anchor="t" anchorCtr="0">
            <a:normAutofit/>
          </a:bodyPr>
          <a:lstStyle/>
          <a:p>
            <a:r>
              <a:rPr lang="tr-TR" sz="2800" dirty="0"/>
              <a:t>Romeo T. </a:t>
            </a:r>
            <a:r>
              <a:rPr lang="tr-TR" sz="2800" dirty="0" err="1"/>
              <a:t>Toledo</a:t>
            </a:r>
            <a:endParaRPr lang="tr-TR" sz="2800" dirty="0"/>
          </a:p>
          <a:p>
            <a:r>
              <a:rPr lang="en-US" sz="2800" dirty="0"/>
              <a:t>Fundamentals of Food Process Engineering</a:t>
            </a:r>
            <a:r>
              <a:rPr lang="tr-TR" sz="2800" dirty="0"/>
              <a:t>, </a:t>
            </a:r>
            <a:r>
              <a:rPr lang="tr-TR" dirty="0"/>
              <a:t>Third Edition</a:t>
            </a:r>
          </a:p>
          <a:p>
            <a:r>
              <a:rPr lang="tr-TR" sz="2800" dirty="0"/>
              <a:t>2007</a:t>
            </a:r>
          </a:p>
          <a:p>
            <a:r>
              <a:rPr lang="en-US" b="1" dirty="0"/>
              <a:t>1 Review of Mathematical Principles and Applications in Food Processing</a:t>
            </a:r>
            <a:endParaRPr lang="tr-TR" sz="2800" dirty="0"/>
          </a:p>
          <a:p>
            <a:pPr fontAlgn="base"/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66D73F1-9136-4E76-841B-769FA7CE9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054" y="380999"/>
            <a:ext cx="4053841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783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diğer yöntem ise </a:t>
            </a:r>
            <a:r>
              <a:rPr lang="tr-TR" sz="2800" dirty="0">
                <a:solidFill>
                  <a:srgbClr val="FF0000"/>
                </a:solidFill>
              </a:rPr>
              <a:t>ALT ve TAB </a:t>
            </a:r>
            <a:r>
              <a:rPr lang="tr-TR" sz="2800" dirty="0"/>
              <a:t>tuşlarına beraber basmaktır.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durumda bilgisayarınızda açık olan bütün belgeler ekranınızın ortasında gösterilecektir.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belgelere tıklayarak istediğiniz belgeyi açabilirsiniz.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özellik herhangi bir programda açmış olduğunuz belge ile Excel belgesi arasında da geçiş yapmanıza olanak sağlar.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Örneğin; açmış olduğunuz Microsoft Excel tablosundaki verileri üzerinde çalıştığınız Word belgesine kolaylıkla kopyalayabilirsiniz.</a:t>
            </a:r>
          </a:p>
        </p:txBody>
      </p:sp>
    </p:spTree>
    <p:extLst>
      <p:ext uri="{BB962C8B-B14F-4D97-AF65-F5344CB8AC3E}">
        <p14:creationId xmlns:p14="http://schemas.microsoft.com/office/powerpoint/2010/main" val="14683538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53383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00B050"/>
                </a:solidFill>
              </a:rPr>
              <a:t>2.5. Elektronik tablo işlemleri</a:t>
            </a:r>
            <a:br>
              <a:rPr lang="tr-TR" dirty="0"/>
            </a:br>
            <a:r>
              <a:rPr lang="tr-TR" dirty="0">
                <a:solidFill>
                  <a:srgbClr val="7030A0"/>
                </a:solidFill>
              </a:rPr>
              <a:t>2.5.1. Hücreler arasında ilerleme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800000"/>
            <a:ext cx="10018713" cy="4144296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Belge içinde dolaşmak için Excel penceresinin </a:t>
            </a:r>
            <a:r>
              <a:rPr lang="tr-TR" sz="2800" dirty="0">
                <a:solidFill>
                  <a:srgbClr val="FF0000"/>
                </a:solidFill>
              </a:rPr>
              <a:t>sağ tarafındaki gezinti çubuğunu</a:t>
            </a:r>
            <a:r>
              <a:rPr lang="tr-TR" sz="2800" dirty="0"/>
              <a:t> kullanabilirsiniz.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70C0"/>
                </a:solidFill>
              </a:rPr>
              <a:t>Kaydırma çubuğunu </a:t>
            </a:r>
            <a:r>
              <a:rPr lang="tr-TR" sz="2800" dirty="0"/>
              <a:t>aşağı ya da yukarı hareket ettirerek yazdırma sayfaları arasında hızla geçiş yapabilirsiniz.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 </a:t>
            </a:r>
            <a:r>
              <a:rPr lang="tr-TR" sz="2800" b="1" dirty="0" err="1"/>
              <a:t>Enter</a:t>
            </a:r>
            <a:r>
              <a:rPr lang="tr-TR" sz="2800" b="1" dirty="0"/>
              <a:t> </a:t>
            </a:r>
            <a:r>
              <a:rPr lang="tr-TR" sz="2800" dirty="0"/>
              <a:t>tuşunu kullanarak satırlar arasında hareket edebilirsiniz.</a:t>
            </a:r>
          </a:p>
        </p:txBody>
      </p:sp>
    </p:spTree>
    <p:extLst>
      <p:ext uri="{BB962C8B-B14F-4D97-AF65-F5344CB8AC3E}">
        <p14:creationId xmlns:p14="http://schemas.microsoft.com/office/powerpoint/2010/main" val="391907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Klavye tuşları kullanılarak da belge içinde dolaşılabilir.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920D706-AB17-4D76-A5EF-E14CD454C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675" y="1134853"/>
            <a:ext cx="10499960" cy="558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61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2.5.2. Hücre, satır ve sütun seçme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144296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Tek bir hücre: </a:t>
            </a:r>
            <a:r>
              <a:rPr lang="tr-TR" sz="2800" dirty="0"/>
              <a:t>Hücreyi tıklayın veya ok tuşlarına basarak hücreye gidin.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Çalışma sayfasındaki tüm hücreler: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/>
              <a:t>	Tümünü Seç düğmesini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Çalışma sayfasının tamamını seçmek için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CTRL+A </a:t>
            </a:r>
            <a:r>
              <a:rPr lang="tr-TR" sz="2800" dirty="0"/>
              <a:t>tuşlarına da basabilirsiniz.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E7F7BF0-28B0-4FA1-BD38-B7FCF9D79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631" y="2803199"/>
            <a:ext cx="2440433" cy="3332130"/>
          </a:xfrm>
          <a:prstGeom prst="rect">
            <a:avLst/>
          </a:prstGeom>
        </p:spPr>
      </p:pic>
      <p:cxnSp>
        <p:nvCxnSpPr>
          <p:cNvPr id="7" name="Bağlayıcı: Dirsek 6">
            <a:extLst>
              <a:ext uri="{FF2B5EF4-FFF2-40B4-BE49-F238E27FC236}">
                <a16:creationId xmlns:a16="http://schemas.microsoft.com/office/drawing/2014/main" id="{84424601-D035-4A50-A3E7-5571E1F2B19B}"/>
              </a:ext>
            </a:extLst>
          </p:cNvPr>
          <p:cNvCxnSpPr>
            <a:cxnSpLocks/>
          </p:cNvCxnSpPr>
          <p:nvPr/>
        </p:nvCxnSpPr>
        <p:spPr>
          <a:xfrm>
            <a:off x="6745574" y="3807502"/>
            <a:ext cx="1654057" cy="1610497"/>
          </a:xfrm>
          <a:prstGeom prst="bentConnector3">
            <a:avLst>
              <a:gd name="adj1" fmla="val 69032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86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Not: </a:t>
            </a:r>
            <a:r>
              <a:rPr lang="tr-TR" sz="2800" dirty="0"/>
              <a:t>Çalışma sayfasında veriler varsa, </a:t>
            </a:r>
            <a:r>
              <a:rPr lang="tr-TR" sz="2800" b="1" dirty="0"/>
              <a:t>CTRL+A </a:t>
            </a:r>
            <a:r>
              <a:rPr lang="tr-TR" sz="2800" dirty="0"/>
              <a:t>yalnızca verilerin olduğu bölgeyi seçer.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CTRL+A </a:t>
            </a:r>
            <a:r>
              <a:rPr lang="tr-TR" sz="2800" dirty="0"/>
              <a:t>tuşlarına ikinci kez basıldığında ise çalışma sayfasının tamamı seçilir.</a:t>
            </a:r>
          </a:p>
        </p:txBody>
      </p:sp>
    </p:spTree>
    <p:extLst>
      <p:ext uri="{BB962C8B-B14F-4D97-AF65-F5344CB8AC3E}">
        <p14:creationId xmlns:p14="http://schemas.microsoft.com/office/powerpoint/2010/main" val="25063349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Bitişik olmayan hücreler veya hücre aralıkları</a:t>
            </a:r>
            <a:r>
              <a:rPr lang="tr-TR" sz="2800" b="1" dirty="0"/>
              <a:t>: </a:t>
            </a:r>
            <a:r>
              <a:rPr lang="tr-TR" sz="2800" dirty="0"/>
              <a:t>İlk hücreyi veya hücre aralığını seçin, ardından </a:t>
            </a:r>
            <a:r>
              <a:rPr lang="tr-TR" sz="2800" b="1" dirty="0">
                <a:solidFill>
                  <a:srgbClr val="FF0000"/>
                </a:solidFill>
              </a:rPr>
              <a:t>CTRL</a:t>
            </a:r>
            <a:r>
              <a:rPr lang="tr-TR" sz="2800" b="1" dirty="0"/>
              <a:t> </a:t>
            </a:r>
            <a:r>
              <a:rPr lang="tr-TR" sz="2800" dirty="0"/>
              <a:t>tuşunu basılı tutarken diğer hücreleri veya aralıkları seçin.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Ayrıca, ilk hücreyi veya hücre aralığını seçtikten sonra bitişik olmayan başka hücre veya aralık eklemek üzere </a:t>
            </a:r>
            <a:r>
              <a:rPr lang="tr-TR" sz="2800" b="1" dirty="0">
                <a:solidFill>
                  <a:srgbClr val="FF0000"/>
                </a:solidFill>
              </a:rPr>
              <a:t>SHIFT+F8 </a:t>
            </a:r>
            <a:r>
              <a:rPr lang="tr-TR" sz="2800" dirty="0"/>
              <a:t>tuşlarına basabilirsiniz. </a:t>
            </a:r>
          </a:p>
        </p:txBody>
      </p:sp>
    </p:spTree>
    <p:extLst>
      <p:ext uri="{BB962C8B-B14F-4D97-AF65-F5344CB8AC3E}">
        <p14:creationId xmlns:p14="http://schemas.microsoft.com/office/powerpoint/2010/main" val="24822821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Seçime hücre veya aralık eklemeyi durdurmak için </a:t>
            </a:r>
            <a:r>
              <a:rPr lang="tr-TR" sz="2800" b="1" dirty="0"/>
              <a:t>SHIFT+F8 </a:t>
            </a:r>
            <a:r>
              <a:rPr lang="tr-TR" sz="2800" dirty="0"/>
              <a:t>tuşlarına yeniden basın.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Not</a:t>
            </a:r>
            <a:r>
              <a:rPr lang="tr-TR" sz="2800" dirty="0"/>
              <a:t>: Bitişik olmayan seçimlerde belirli hücrelerin veya hücre aralıklarının seçimini iptal edemezsiniz; tüm seçimi iptal etmeniz gerekir.</a:t>
            </a:r>
          </a:p>
        </p:txBody>
      </p:sp>
    </p:spTree>
    <p:extLst>
      <p:ext uri="{BB962C8B-B14F-4D97-AF65-F5344CB8AC3E}">
        <p14:creationId xmlns:p14="http://schemas.microsoft.com/office/powerpoint/2010/main" val="3219845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Tüm satır veya sütun</a:t>
            </a:r>
            <a:r>
              <a:rPr lang="tr-TR" sz="2800" b="1" dirty="0"/>
              <a:t>: </a:t>
            </a:r>
            <a:r>
              <a:rPr lang="tr-TR" sz="2800" dirty="0"/>
              <a:t>Satır veya sütun başlığını tıklayın.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215BE3-13C9-4707-9D73-BE9530B05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776" y="1306480"/>
            <a:ext cx="3160611" cy="499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708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Ayrıca, satır veya sütundaki hücreleri seçmek için ilk hücreyi seçebilir ve sonra </a:t>
            </a:r>
            <a:r>
              <a:rPr lang="tr-TR" sz="2800" b="1" dirty="0">
                <a:solidFill>
                  <a:srgbClr val="FF0000"/>
                </a:solidFill>
              </a:rPr>
              <a:t>CTRL+SHIFT+OK </a:t>
            </a:r>
            <a:r>
              <a:rPr lang="tr-TR" sz="2800" dirty="0"/>
              <a:t>tuşu (satırlar için SAĞ OK veya SOL OK, sütunlar için YUKARI OK veya AŞAĞI OK) tuş bileşimine basabilirsiniz.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Not: </a:t>
            </a:r>
            <a:r>
              <a:rPr lang="tr-TR" sz="2800" dirty="0"/>
              <a:t>Satır veya sütunda veriler varsa</a:t>
            </a:r>
            <a:r>
              <a:rPr lang="tr-TR" sz="2800" b="1" dirty="0"/>
              <a:t>, CTRL+SHIFT+OK </a:t>
            </a:r>
            <a:r>
              <a:rPr lang="tr-TR" sz="2800" dirty="0"/>
              <a:t>tuşu son kullanılan hücrenin satırını veya sütununu seçer. </a:t>
            </a:r>
            <a:r>
              <a:rPr lang="tr-TR" sz="2800" b="1" dirty="0"/>
              <a:t>CTRL+SHIFT+OK </a:t>
            </a:r>
            <a:r>
              <a:rPr lang="tr-TR" sz="2800" dirty="0"/>
              <a:t>tuşu bileşimine ikinci kez basıldığında satır veya sütunun tamamı seçilir.</a:t>
            </a:r>
          </a:p>
        </p:txBody>
      </p:sp>
    </p:spTree>
    <p:extLst>
      <p:ext uri="{BB962C8B-B14F-4D97-AF65-F5344CB8AC3E}">
        <p14:creationId xmlns:p14="http://schemas.microsoft.com/office/powerpoint/2010/main" val="8939274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Bitişik satırlar veya sütunlar</a:t>
            </a:r>
            <a:r>
              <a:rPr lang="tr-TR" sz="2800" b="1" dirty="0"/>
              <a:t>: </a:t>
            </a:r>
            <a:r>
              <a:rPr lang="tr-TR" sz="2800" dirty="0"/>
              <a:t>Satır veya sütun başlıkları boyunca sürükleyin.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Bunun yerine ilk satırı veya sütunu seçebilir ve </a:t>
            </a:r>
            <a:r>
              <a:rPr lang="tr-TR" sz="2800" b="1" dirty="0">
                <a:solidFill>
                  <a:srgbClr val="00B050"/>
                </a:solidFill>
              </a:rPr>
              <a:t>SHIFT</a:t>
            </a:r>
            <a:r>
              <a:rPr lang="tr-TR" sz="2800" b="1" dirty="0"/>
              <a:t> </a:t>
            </a:r>
            <a:r>
              <a:rPr lang="tr-TR" sz="2800" dirty="0"/>
              <a:t>tuşunu basılı tutarken son satırı veya sütunu da seçebilirsiniz.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Bitişik olmayan satırlar veya sütunlar</a:t>
            </a:r>
            <a:r>
              <a:rPr lang="tr-TR" sz="2800" b="1" dirty="0"/>
              <a:t>: </a:t>
            </a:r>
            <a:r>
              <a:rPr lang="tr-TR" sz="2800" dirty="0"/>
              <a:t>Seçiminizdeki ilk satır veya sütunun satır veya sütun başlığını tıklayın; sonra </a:t>
            </a:r>
            <a:r>
              <a:rPr lang="tr-TR" sz="2800" b="1" dirty="0">
                <a:solidFill>
                  <a:srgbClr val="0070C0"/>
                </a:solidFill>
              </a:rPr>
              <a:t>CTRL</a:t>
            </a:r>
            <a:r>
              <a:rPr lang="tr-TR" sz="2800" b="1" dirty="0"/>
              <a:t> </a:t>
            </a:r>
            <a:r>
              <a:rPr lang="tr-TR" sz="2800" dirty="0"/>
              <a:t>tuşunu basılı tutarak seçime eklemek istediğiniz diğer satır veya sütunların başlıklarını tıklayın.</a:t>
            </a:r>
          </a:p>
        </p:txBody>
      </p:sp>
    </p:spTree>
    <p:extLst>
      <p:ext uri="{BB962C8B-B14F-4D97-AF65-F5344CB8AC3E}">
        <p14:creationId xmlns:p14="http://schemas.microsoft.com/office/powerpoint/2010/main" val="3666274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85801"/>
            <a:ext cx="6125858" cy="5105400"/>
          </a:xfrm>
        </p:spPr>
        <p:txBody>
          <a:bodyPr anchor="t" anchorCtr="0">
            <a:noAutofit/>
          </a:bodyPr>
          <a:lstStyle/>
          <a:p>
            <a:r>
              <a:rPr lang="tr-TR" sz="2800" dirty="0"/>
              <a:t>Richard W. </a:t>
            </a:r>
            <a:r>
              <a:rPr lang="tr-TR" sz="2800" dirty="0" err="1"/>
              <a:t>Hartel</a:t>
            </a:r>
            <a:r>
              <a:rPr lang="tr-TR" sz="2800" dirty="0"/>
              <a:t>, </a:t>
            </a:r>
            <a:r>
              <a:rPr lang="tr-TR" sz="2800" dirty="0" err="1"/>
              <a:t>Robin</a:t>
            </a:r>
            <a:r>
              <a:rPr lang="tr-TR" sz="2800" dirty="0"/>
              <a:t> K. </a:t>
            </a:r>
            <a:r>
              <a:rPr lang="tr-TR" sz="2800" dirty="0" err="1"/>
              <a:t>Connelly</a:t>
            </a:r>
            <a:r>
              <a:rPr lang="tr-TR" sz="2800" dirty="0"/>
              <a:t>, T.A. </a:t>
            </a:r>
            <a:r>
              <a:rPr lang="tr-TR" sz="2800" dirty="0" err="1"/>
              <a:t>Howell</a:t>
            </a:r>
            <a:r>
              <a:rPr lang="tr-TR" sz="2800" dirty="0"/>
              <a:t> </a:t>
            </a:r>
            <a:r>
              <a:rPr lang="tr-TR" sz="2800" dirty="0" err="1"/>
              <a:t>Jr</a:t>
            </a:r>
            <a:r>
              <a:rPr lang="tr-TR" sz="2800" dirty="0"/>
              <a:t>. , D.B. </a:t>
            </a:r>
            <a:r>
              <a:rPr lang="tr-TR" sz="2800" dirty="0" err="1"/>
              <a:t>Hyslop</a:t>
            </a:r>
            <a:endParaRPr lang="tr-TR" sz="2800" dirty="0"/>
          </a:p>
          <a:p>
            <a:r>
              <a:rPr lang="tr-TR" sz="2800" dirty="0"/>
              <a:t>2008,</a:t>
            </a:r>
          </a:p>
          <a:p>
            <a:r>
              <a:rPr lang="en-US" sz="2800" dirty="0"/>
              <a:t>Math Concepts for Food Engineering, </a:t>
            </a:r>
            <a:endParaRPr lang="tr-TR" sz="2800" dirty="0"/>
          </a:p>
          <a:p>
            <a:r>
              <a:rPr lang="en-US" sz="2800" dirty="0"/>
              <a:t>Second Edition </a:t>
            </a:r>
            <a:endParaRPr lang="tr-TR" sz="2800" dirty="0"/>
          </a:p>
          <a:p>
            <a:r>
              <a:rPr lang="en-US" sz="2800" dirty="0"/>
              <a:t>CRC Press.</a:t>
            </a:r>
          </a:p>
        </p:txBody>
      </p:sp>
      <p:pic>
        <p:nvPicPr>
          <p:cNvPr id="3074" name="Picture 2" descr="Image result for Math Concepts for Food Engineering">
            <a:extLst>
              <a:ext uri="{FF2B5EF4-FFF2-40B4-BE49-F238E27FC236}">
                <a16:creationId xmlns:a16="http://schemas.microsoft.com/office/drawing/2014/main" id="{8B943A74-EFBE-4ADE-8165-F7FF19E39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3" y="416641"/>
            <a:ext cx="41148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3435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Satır veya sütunun ilk veya son hücresi</a:t>
            </a:r>
            <a:r>
              <a:rPr lang="tr-TR" sz="2800" b="1" dirty="0"/>
              <a:t>: </a:t>
            </a:r>
            <a:r>
              <a:rPr lang="tr-TR" sz="2800" dirty="0"/>
              <a:t>Satır veya sütunda bir hücreyi seçin ve sonra </a:t>
            </a:r>
            <a:r>
              <a:rPr lang="tr-TR" sz="2800" b="1" dirty="0"/>
              <a:t>CTRL+OK </a:t>
            </a:r>
            <a:r>
              <a:rPr lang="tr-TR" sz="2800" dirty="0"/>
              <a:t>(satırlar için SAĞ OK veya SOL OK, sütunlar için YUKARI OK veya AŞAĞI OK) tuş bileşimine basın.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Çalışma kitabının başına kadar olan hücreler</a:t>
            </a:r>
            <a:r>
              <a:rPr lang="tr-TR" sz="2800" b="1" dirty="0"/>
              <a:t>: </a:t>
            </a:r>
            <a:r>
              <a:rPr lang="tr-TR" sz="2800" dirty="0"/>
              <a:t>İlk hücreyi seçin ve sonra hücrelerin seçimini çalışma sayfasının başlangıcına kadar genişletmek için </a:t>
            </a:r>
            <a:r>
              <a:rPr lang="tr-TR" sz="2800" b="1" dirty="0"/>
              <a:t>CTRL+SHIFT+HOME </a:t>
            </a:r>
            <a:r>
              <a:rPr lang="tr-TR" sz="2800" dirty="0"/>
              <a:t>tuşlarına basın.</a:t>
            </a:r>
          </a:p>
        </p:txBody>
      </p:sp>
    </p:spTree>
    <p:extLst>
      <p:ext uri="{BB962C8B-B14F-4D97-AF65-F5344CB8AC3E}">
        <p14:creationId xmlns:p14="http://schemas.microsoft.com/office/powerpoint/2010/main" val="11567418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7030A0"/>
                </a:solidFill>
              </a:rPr>
              <a:t>2.5.3. Hücrelere veri girme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144296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hücreye herhangi bir bilgi yazmaya başladığımızda iki şey yapabiliriz.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Ya bilgi girişini </a:t>
            </a:r>
            <a:r>
              <a:rPr lang="tr-TR" sz="2800" dirty="0">
                <a:solidFill>
                  <a:srgbClr val="00B050"/>
                </a:solidFill>
              </a:rPr>
              <a:t>bitirip onaylarız </a:t>
            </a:r>
            <a:r>
              <a:rPr lang="tr-TR" sz="2800" dirty="0"/>
              <a:t>ya da bilgi girişinden </a:t>
            </a:r>
            <a:r>
              <a:rPr lang="tr-TR" sz="2800" dirty="0">
                <a:solidFill>
                  <a:srgbClr val="FF0000"/>
                </a:solidFill>
              </a:rPr>
              <a:t>vazgeçip</a:t>
            </a:r>
            <a:r>
              <a:rPr lang="tr-TR" sz="2800" dirty="0"/>
              <a:t> iptal ederiz.</a:t>
            </a:r>
          </a:p>
        </p:txBody>
      </p:sp>
    </p:spTree>
    <p:extLst>
      <p:ext uri="{BB962C8B-B14F-4D97-AF65-F5344CB8AC3E}">
        <p14:creationId xmlns:p14="http://schemas.microsoft.com/office/powerpoint/2010/main" val="1832484121"/>
      </p:ext>
    </p:extLst>
  </p:cSld>
  <p:clrMapOvr>
    <a:masterClrMapping/>
  </p:clrMapOvr>
  <p:transition spd="slow">
    <p:wheel spokes="1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335EB6"/>
                </a:solidFill>
              </a:rPr>
              <a:t>Bilgi girişini onaylama</a:t>
            </a:r>
            <a:r>
              <a:rPr lang="tr-TR" sz="2800" b="1" dirty="0"/>
              <a:t>: </a:t>
            </a:r>
            <a:r>
              <a:rPr lang="tr-TR" sz="2800" dirty="0"/>
              <a:t>Bir hücreye girilmekte olan bilgiyi onaylamak için, </a:t>
            </a:r>
            <a:r>
              <a:rPr lang="tr-TR" sz="2800" b="1" dirty="0" err="1">
                <a:solidFill>
                  <a:srgbClr val="00B050"/>
                </a:solidFill>
              </a:rPr>
              <a:t>Enter</a:t>
            </a:r>
            <a:r>
              <a:rPr lang="tr-TR" sz="2800" b="1" dirty="0"/>
              <a:t> </a:t>
            </a:r>
            <a:r>
              <a:rPr lang="tr-TR" sz="2800" dirty="0"/>
              <a:t>tuşu, </a:t>
            </a:r>
            <a:r>
              <a:rPr lang="tr-TR" sz="2800" b="1" dirty="0" err="1">
                <a:solidFill>
                  <a:srgbClr val="0070C0"/>
                </a:solidFill>
              </a:rPr>
              <a:t>Tab</a:t>
            </a:r>
            <a:r>
              <a:rPr lang="tr-TR" sz="2800" b="1" dirty="0"/>
              <a:t> </a:t>
            </a:r>
            <a:r>
              <a:rPr lang="tr-TR" sz="2800" dirty="0"/>
              <a:t>tuşu veya </a:t>
            </a:r>
            <a:r>
              <a:rPr lang="tr-TR" sz="2800" b="1" dirty="0">
                <a:solidFill>
                  <a:srgbClr val="FF0000"/>
                </a:solidFill>
              </a:rPr>
              <a:t>ok</a:t>
            </a:r>
            <a:r>
              <a:rPr lang="tr-TR" sz="2800" b="1" dirty="0"/>
              <a:t> </a:t>
            </a:r>
            <a:r>
              <a:rPr lang="tr-TR" sz="2800" dirty="0"/>
              <a:t>tuşları kullanılabileceği gibi fareyi başka bir hücreye tıklamak da yeterlidir.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/>
              <a:t>Bilgi girişini iptal etme: </a:t>
            </a:r>
            <a:r>
              <a:rPr lang="tr-TR" sz="2800" dirty="0"/>
              <a:t>Bir hücreye girilmekte olan bilgiyi iptal etmek için, </a:t>
            </a:r>
            <a:r>
              <a:rPr lang="tr-TR" sz="2800" b="1" dirty="0" err="1">
                <a:solidFill>
                  <a:srgbClr val="FF0000"/>
                </a:solidFill>
              </a:rPr>
              <a:t>Esc</a:t>
            </a:r>
            <a:r>
              <a:rPr lang="tr-TR" sz="2800" b="1" dirty="0"/>
              <a:t> </a:t>
            </a:r>
            <a:r>
              <a:rPr lang="tr-TR" sz="2800" dirty="0"/>
              <a:t>tuşu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35100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Hücredeki bilgiyi düzeltme</a:t>
            </a:r>
            <a:r>
              <a:rPr lang="tr-TR" sz="2800" b="1" dirty="0"/>
              <a:t>: </a:t>
            </a:r>
            <a:r>
              <a:rPr lang="tr-TR" sz="2800" dirty="0"/>
              <a:t>Bir hücreye girmiş olduğumuz bilgiyi düzeltmek için, hücreyi tıkladıktan sonra </a:t>
            </a:r>
            <a:r>
              <a:rPr lang="tr-TR" sz="2800" b="1" dirty="0"/>
              <a:t>F2 </a:t>
            </a:r>
            <a:r>
              <a:rPr lang="tr-TR" sz="2800" dirty="0"/>
              <a:t>tuşuna basarak veya hücre üzerine fare ile çift tıklayarak hücreyi açıp hatalı bilgi düzeltilir ve yine </a:t>
            </a:r>
            <a:r>
              <a:rPr lang="tr-TR" sz="2800" b="1" dirty="0" err="1"/>
              <a:t>Enter</a:t>
            </a:r>
            <a:r>
              <a:rPr lang="tr-TR" sz="2800" b="1" dirty="0"/>
              <a:t> </a:t>
            </a:r>
            <a:r>
              <a:rPr lang="tr-TR" sz="2800" dirty="0"/>
              <a:t>tuşuna basılır.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Ayrıca, seçili hücredeki bilgi </a:t>
            </a:r>
            <a:r>
              <a:rPr lang="tr-TR" sz="2800" dirty="0">
                <a:solidFill>
                  <a:srgbClr val="00B050"/>
                </a:solidFill>
              </a:rPr>
              <a:t>Formül Çubuğunda </a:t>
            </a:r>
            <a:r>
              <a:rPr lang="tr-TR" sz="2800" dirty="0"/>
              <a:t>da görülür.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Buraya tıklayarak da düzeltme yapılabilir.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Hücredeki bilgiyi silme</a:t>
            </a:r>
            <a:r>
              <a:rPr lang="tr-TR" sz="2800" b="1" dirty="0"/>
              <a:t>: </a:t>
            </a:r>
            <a:r>
              <a:rPr lang="tr-TR" sz="2800" dirty="0"/>
              <a:t>Bir hücredeki bilgiyi tamamen silmek için hücreyi seçtikten sonra </a:t>
            </a:r>
            <a:r>
              <a:rPr lang="tr-TR" sz="2800" b="1" dirty="0" err="1">
                <a:solidFill>
                  <a:srgbClr val="FF0000"/>
                </a:solidFill>
              </a:rPr>
              <a:t>Delete</a:t>
            </a:r>
            <a:r>
              <a:rPr lang="tr-TR" sz="2800" b="1" dirty="0"/>
              <a:t> </a:t>
            </a:r>
            <a:r>
              <a:rPr lang="tr-TR" sz="2800" dirty="0"/>
              <a:t>tuşu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18693251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1"/>
            <a:ext cx="10018713" cy="108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2.5.3.1 Matematiksel formül yazmak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409767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Elektronik tablolama programını, kelime işlemci programlardan ayıran en önemli özelliklerden biri, elektronik tablolama programının formül yardımıyla karmaşık hesaplamaları yapabilmesidir.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özelliği sayesinde elektronik tablolama programı, karmaşık matematiksel işlemleri kısa sürede yaparak sizlere zaman kazandıracaktır.</a:t>
            </a:r>
          </a:p>
        </p:txBody>
      </p:sp>
    </p:spTree>
    <p:extLst>
      <p:ext uri="{BB962C8B-B14F-4D97-AF65-F5344CB8AC3E}">
        <p14:creationId xmlns:p14="http://schemas.microsoft.com/office/powerpoint/2010/main" val="3999607908"/>
      </p:ext>
    </p:extLst>
  </p:cSld>
  <p:clrMapOvr>
    <a:masterClrMapping/>
  </p:clrMapOvr>
  <p:transition spd="slow">
    <p:wheel spokes="1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dirty="0"/>
              <a:t>İşleçler, bir formülün öğeleri üzerinde yapılacak hesaplama türünü belirtir. 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Excel, dört farklı hesaplama işleci türü içerir; 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aritmetik, 	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karşılaştırma, 	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metin, 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başvuru. </a:t>
            </a:r>
          </a:p>
        </p:txBody>
      </p:sp>
    </p:spTree>
    <p:extLst>
      <p:ext uri="{BB962C8B-B14F-4D97-AF65-F5344CB8AC3E}">
        <p14:creationId xmlns:p14="http://schemas.microsoft.com/office/powerpoint/2010/main" val="24205252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080000"/>
          </a:xfrm>
        </p:spPr>
        <p:txBody>
          <a:bodyPr/>
          <a:lstStyle/>
          <a:p>
            <a:r>
              <a:rPr lang="tr-TR" b="1" dirty="0"/>
              <a:t>Matematiksel formül yazmak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Hesaplama tablosundaki verileri kullanarak aritmetik işlemler yapabilmek için matematikte kullandığınız formülleri, elektronik hesaplama programının anlayacağı dilde yazmanız gerekmektedir.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B52F0BD0-33F8-4E42-822A-2B2798F1571A}"/>
                  </a:ext>
                </a:extLst>
              </p:cNvPr>
              <p:cNvSpPr/>
              <p:nvPr/>
            </p:nvSpPr>
            <p:spPr>
              <a:xfrm>
                <a:off x="4440194" y="3865128"/>
                <a:ext cx="3311612" cy="11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tr-TR" sz="2800" i="0">
                          <a:latin typeface="Cambria Math" panose="02040503050406030204" pitchFamily="18" charset="0"/>
                        </a:rPr>
                        <m:t>=2750</m:t>
                      </m:r>
                      <m:sSup>
                        <m:sSup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𝑁𝑑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type m:val="lin"/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B52F0BD0-33F8-4E42-822A-2B2798F15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194" y="3865128"/>
                <a:ext cx="3311612" cy="11735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51039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Elektronik tablolama programına formül girişi için öncelikle yapılacak hesaplama sonucunun gösterileceği hücre etkinleştirilir.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sonra formül çubuğuna, ya da sonucu görmek istediğimiz hücreye yapılacak işlemin formülü yazılır.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Formül içerisinde sayısal veriler yerine, kullanılacak verinin bulunduğu hücre adresleri yazılır. </a:t>
            </a:r>
          </a:p>
        </p:txBody>
      </p:sp>
    </p:spTree>
    <p:extLst>
      <p:ext uri="{BB962C8B-B14F-4D97-AF65-F5344CB8AC3E}">
        <p14:creationId xmlns:p14="http://schemas.microsoft.com/office/powerpoint/2010/main" val="21619614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 </a:t>
            </a:r>
            <a:r>
              <a:rPr lang="tr-TR" sz="2800" b="1" dirty="0"/>
              <a:t>A1 </a:t>
            </a:r>
            <a:r>
              <a:rPr lang="tr-TR" sz="2800" dirty="0"/>
              <a:t>ve </a:t>
            </a:r>
            <a:r>
              <a:rPr lang="tr-TR" sz="2800" b="1" dirty="0"/>
              <a:t>A2 </a:t>
            </a:r>
            <a:r>
              <a:rPr lang="tr-TR" sz="2800" dirty="0"/>
              <a:t>hücrelerinin içerisindeki değerler toplanacaksa formül çubuğuna ya da sonucun görünmesini istediğimiz hücreye </a:t>
            </a:r>
            <a:r>
              <a:rPr lang="tr-TR" sz="2800" b="1" dirty="0"/>
              <a:t>=A1+A2 </a:t>
            </a:r>
            <a:r>
              <a:rPr lang="tr-TR" sz="2800" dirty="0"/>
              <a:t>yazılır.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Formül yazma işlemi bittikten sonra </a:t>
            </a:r>
            <a:r>
              <a:rPr lang="tr-TR" sz="2800" b="1" dirty="0" err="1"/>
              <a:t>Enter</a:t>
            </a:r>
            <a:r>
              <a:rPr lang="tr-TR" sz="2800" b="1" dirty="0"/>
              <a:t> </a:t>
            </a:r>
            <a:r>
              <a:rPr lang="tr-TR" sz="2800" dirty="0"/>
              <a:t>tuşuna basılarak formül etkinleştirilir.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Hücrelere eşittir(=) ile başlayan matematiksel bir işlem girildiğinde sonucu görüntüler.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95EECCB-DD2E-4219-AF24-35389C8F2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247" y="4486423"/>
            <a:ext cx="3439443" cy="216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515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Sonuç, otomatik olarak formülün yazıldığı hücreye gelecektir.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Sayısal değerler yerine hücre adreslerinin formüllerde kullanılması verilerin değiştirilmesi durumunda yararlı olacaktır.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Excel, bir hücredeki veri değiştirildiğinde o hücre ile bağlantılı tüm formülleri de otomatik olarak değiştirecektir.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95EECCB-DD2E-4219-AF24-35389C8F2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195" y="3701031"/>
            <a:ext cx="4780828" cy="300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2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685800"/>
            <a:ext cx="6602182" cy="5105401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en-US" sz="2800" dirty="0" err="1"/>
              <a:t>Yanniotis</a:t>
            </a:r>
            <a:r>
              <a:rPr lang="en-US" sz="2800" dirty="0"/>
              <a:t>, Stavros</a:t>
            </a:r>
            <a:endParaRPr lang="tr-TR" sz="2800" dirty="0"/>
          </a:p>
          <a:p>
            <a:pPr fontAlgn="base"/>
            <a:r>
              <a:rPr lang="tr-TR" sz="2800" dirty="0"/>
              <a:t>2008,</a:t>
            </a:r>
          </a:p>
          <a:p>
            <a:pPr fontAlgn="base"/>
            <a:r>
              <a:rPr lang="en-US" sz="2800" dirty="0"/>
              <a:t>Solving Problems in Food Engineering</a:t>
            </a:r>
            <a:r>
              <a:rPr lang="tr-TR" sz="2800" dirty="0"/>
              <a:t>, </a:t>
            </a:r>
          </a:p>
          <a:p>
            <a:pPr fontAlgn="base"/>
            <a:r>
              <a:rPr lang="en-US" sz="2800" dirty="0"/>
              <a:t> Springer Science &amp; Business Media. </a:t>
            </a:r>
            <a:endParaRPr lang="tr-TR" sz="2800" dirty="0"/>
          </a:p>
        </p:txBody>
      </p:sp>
      <p:pic>
        <p:nvPicPr>
          <p:cNvPr id="1026" name="Picture 2" descr="Image result for Solving Problems in Food Engineering">
            <a:extLst>
              <a:ext uri="{FF2B5EF4-FFF2-40B4-BE49-F238E27FC236}">
                <a16:creationId xmlns:a16="http://schemas.microsoft.com/office/drawing/2014/main" id="{658FA2A3-8156-4091-A5D3-AC0EE2AD8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92" y="685800"/>
            <a:ext cx="3670136" cy="55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64817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36000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Temel matematiksel işlemlerin (+, -, *, /) Excel programındaki karşılıkları aynıdır.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Üslü sayılar için </a:t>
            </a:r>
            <a:r>
              <a:rPr lang="tr-TR" sz="2800" b="1" dirty="0"/>
              <a:t>^ </a:t>
            </a:r>
            <a:r>
              <a:rPr lang="tr-TR" sz="2800" dirty="0"/>
              <a:t>operatörü kullanılmaktadır.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Örneğin =3^2 formülünün sonucu 9’dur.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Not: </a:t>
            </a:r>
            <a:r>
              <a:rPr lang="tr-TR" sz="2800" b="1" dirty="0"/>
              <a:t>^ </a:t>
            </a:r>
            <a:r>
              <a:rPr lang="tr-TR" sz="2800" dirty="0"/>
              <a:t>simgesi </a:t>
            </a:r>
            <a:r>
              <a:rPr lang="tr-TR" sz="2800" b="1" dirty="0" err="1"/>
              <a:t>Shift</a:t>
            </a:r>
            <a:r>
              <a:rPr lang="tr-TR" sz="2800" b="1" dirty="0"/>
              <a:t> </a:t>
            </a:r>
            <a:r>
              <a:rPr lang="tr-TR" sz="2800" dirty="0"/>
              <a:t>ve </a:t>
            </a:r>
            <a:r>
              <a:rPr lang="tr-TR" sz="2800" b="1" dirty="0"/>
              <a:t>3 </a:t>
            </a:r>
            <a:r>
              <a:rPr lang="tr-TR" sz="2800" dirty="0"/>
              <a:t>tuşlarına basıldıktan sonra herhangi bir sayı/karakter yazıldıktan sonra görünür olacaktır.</a:t>
            </a:r>
          </a:p>
        </p:txBody>
      </p:sp>
    </p:spTree>
    <p:extLst>
      <p:ext uri="{BB962C8B-B14F-4D97-AF65-F5344CB8AC3E}">
        <p14:creationId xmlns:p14="http://schemas.microsoft.com/office/powerpoint/2010/main" val="7769429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BB6D80-9CD4-4EF4-889B-DD30EE4C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60000"/>
            <a:ext cx="10018713" cy="1080000"/>
          </a:xfrm>
        </p:spPr>
        <p:txBody>
          <a:bodyPr/>
          <a:lstStyle/>
          <a:p>
            <a:r>
              <a:rPr lang="tr-TR" b="1" dirty="0"/>
              <a:t>Karşılaştırma formül yazmak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03655-CB29-4228-838C-F40B58FD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0" y="1440000"/>
            <a:ext cx="10018713" cy="4218039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Karşılaştırma işleçleri, iki değeri karşılaştırır, sonuç olarak </a:t>
            </a:r>
            <a:r>
              <a:rPr lang="tr-TR" sz="2800" dirty="0">
                <a:solidFill>
                  <a:srgbClr val="FF0000"/>
                </a:solidFill>
              </a:rPr>
              <a:t>Doğru</a:t>
            </a:r>
            <a:r>
              <a:rPr lang="tr-TR" sz="2800" dirty="0"/>
              <a:t> ya da </a:t>
            </a:r>
            <a:r>
              <a:rPr lang="tr-TR" sz="2800" dirty="0">
                <a:solidFill>
                  <a:srgbClr val="FF0000"/>
                </a:solidFill>
              </a:rPr>
              <a:t>Yanlış</a:t>
            </a:r>
            <a:r>
              <a:rPr lang="tr-TR" sz="2800" dirty="0"/>
              <a:t> mantıksal değerini verir.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CD5D28E-CCFB-4893-8AE7-8E2B97EAA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86" y="2933840"/>
            <a:ext cx="8053427" cy="289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6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85801"/>
            <a:ext cx="5854569" cy="5105400"/>
          </a:xfrm>
        </p:spPr>
        <p:txBody>
          <a:bodyPr anchor="t" anchorCtr="0">
            <a:noAutofit/>
          </a:bodyPr>
          <a:lstStyle/>
          <a:p>
            <a:r>
              <a:rPr lang="tr-TR" sz="2800" b="1" dirty="0"/>
              <a:t>Ferruh Erdoğdu</a:t>
            </a:r>
          </a:p>
          <a:p>
            <a:r>
              <a:rPr lang="en-US" sz="2800" b="1" dirty="0"/>
              <a:t>Optimization in Food Engineering, </a:t>
            </a:r>
          </a:p>
          <a:p>
            <a:r>
              <a:rPr lang="tr-TR" sz="2800" b="1" dirty="0"/>
              <a:t>2009</a:t>
            </a:r>
          </a:p>
          <a:p>
            <a:r>
              <a:rPr lang="en-US" sz="2800" b="1" dirty="0"/>
              <a:t>Chapter 8 + 16</a:t>
            </a:r>
          </a:p>
          <a:p>
            <a:endParaRPr lang="tr-TR" sz="2800" b="1" dirty="0"/>
          </a:p>
          <a:p>
            <a:endParaRPr lang="tr-TR" sz="2800" b="1" dirty="0"/>
          </a:p>
          <a:p>
            <a:endParaRPr lang="tr-TR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52B0034-CC70-46C3-B679-6523506DD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447" y="685801"/>
            <a:ext cx="3880055" cy="575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3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5259</TotalTime>
  <Words>2715</Words>
  <Application>Microsoft Office PowerPoint</Application>
  <PresentationFormat>Widescreen</PresentationFormat>
  <Paragraphs>342</Paragraphs>
  <Slides>81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7" baseType="lpstr">
      <vt:lpstr>Arial</vt:lpstr>
      <vt:lpstr>Arial</vt:lpstr>
      <vt:lpstr>Calibri</vt:lpstr>
      <vt:lpstr>Cambria Math</vt:lpstr>
      <vt:lpstr>Corbel</vt:lpstr>
      <vt:lpstr>Paralaks</vt:lpstr>
      <vt:lpstr>Gıda Mühendisliğinde Bilgisayar Uygulamaları</vt:lpstr>
      <vt:lpstr>Kaynaklar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 Derste</vt:lpstr>
      <vt:lpstr>Bu hafta</vt:lpstr>
      <vt:lpstr>PowerPoint Presentation</vt:lpstr>
      <vt:lpstr>Giriş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Microsoft Excel 2016</vt:lpstr>
      <vt:lpstr>1. Başlangıç 1.1 Microsoft Excel Yazılımı</vt:lpstr>
      <vt:lpstr>1.1.1 Arayüz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1.1.2 Klavye Kısayolları</vt:lpstr>
      <vt:lpstr>PowerPoint Presentation</vt:lpstr>
      <vt:lpstr>1.1.3 Yardım</vt:lpstr>
      <vt:lpstr>PowerPoint Presentation</vt:lpstr>
      <vt:lpstr>PowerPoint Presentation</vt:lpstr>
      <vt:lpstr>2. Temel İşlemler 2.1 Yeni belge açma</vt:lpstr>
      <vt:lpstr>PowerPoint Presentation</vt:lpstr>
      <vt:lpstr>PowerPoint Presentation</vt:lpstr>
      <vt:lpstr>2.2 Var olan belgeyi açma</vt:lpstr>
      <vt:lpstr>PowerPoint Presentation</vt:lpstr>
      <vt:lpstr>2.3 Birden fazla belge ile çalışma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2.5. Elektronik tablo işlemleri 2.5.1. Hücreler arasında ilerleme</vt:lpstr>
      <vt:lpstr>PowerPoint Presentation</vt:lpstr>
      <vt:lpstr>2.5.2. Hücre, satır ve sütun seçme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2.5.3. Hücrelere veri girme</vt:lpstr>
      <vt:lpstr>PowerPoint Presentation</vt:lpstr>
      <vt:lpstr>PowerPoint Presentation</vt:lpstr>
      <vt:lpstr>2.5.3.1 Matematiksel formül yazmak </vt:lpstr>
      <vt:lpstr>PowerPoint Presentation</vt:lpstr>
      <vt:lpstr>Matematiksel formül yazmak </vt:lpstr>
      <vt:lpstr>PowerPoint Presentation</vt:lpstr>
      <vt:lpstr>PowerPoint Presentation</vt:lpstr>
      <vt:lpstr>PowerPoint Presentation</vt:lpstr>
      <vt:lpstr>PowerPoint Presentation</vt:lpstr>
      <vt:lpstr>Karşılaştırma formül yazmak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456</cp:revision>
  <dcterms:created xsi:type="dcterms:W3CDTF">2017-08-15T06:05:11Z</dcterms:created>
  <dcterms:modified xsi:type="dcterms:W3CDTF">2026-04-08T08:15:09Z</dcterms:modified>
</cp:coreProperties>
</file>